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7" r:id="rId2"/>
    <p:sldId id="258" r:id="rId3"/>
    <p:sldId id="2147375453" r:id="rId4"/>
    <p:sldId id="2147477319" r:id="rId5"/>
    <p:sldId id="3995" r:id="rId6"/>
    <p:sldId id="3996" r:id="rId7"/>
    <p:sldId id="2396" r:id="rId8"/>
    <p:sldId id="260" r:id="rId9"/>
    <p:sldId id="2395" r:id="rId10"/>
    <p:sldId id="2147477321" r:id="rId11"/>
    <p:sldId id="2147477320" r:id="rId12"/>
    <p:sldId id="2147477322" r:id="rId13"/>
    <p:sldId id="2147477323" r:id="rId14"/>
    <p:sldId id="259" r:id="rId15"/>
  </p:sldIdLst>
  <p:sldSz cx="12192000" cy="6858000"/>
  <p:notesSz cx="6858000" cy="9144000"/>
  <p:embeddedFontLst>
    <p:embeddedFont>
      <p:font typeface="Amazon Ember" panose="020B0604020202020204" charset="0"/>
      <p:regular r:id="rId18"/>
      <p:bold r:id="rId19"/>
      <p:italic r:id="rId20"/>
      <p:boldItalic r:id="rId21"/>
    </p:embeddedFont>
    <p:embeddedFont>
      <p:font typeface="Amazon Ember Display" panose="020B0604020202020204" charset="0"/>
      <p:regular r:id="rId22"/>
      <p:bold r:id="rId23"/>
      <p:italic r:id="rId24"/>
      <p:boldItalic r:id="rId25"/>
    </p:embeddedFont>
    <p:embeddedFont>
      <p:font typeface="Amazon Ember Display Heavy" panose="020B0604020202020204" charset="0"/>
      <p:bold r:id="rId26"/>
      <p:italic r:id="rId27"/>
      <p:boldItalic r:id="rId28"/>
    </p:embeddedFont>
    <p:embeddedFont>
      <p:font typeface="Amazon Ember Mono" panose="020B0604020202020204" charset="0"/>
      <p:regular r:id="rId29"/>
      <p:bold r:id="rId30"/>
      <p:italic r:id="rId31"/>
      <p:boldItalic r:id="rId32"/>
    </p:embeddedFont>
    <p:embeddedFont>
      <p:font typeface="Lucida Console" panose="020B0609040504020204" pitchFamily="49"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C9D5AD9-8CF2-A649-9033-27F249C299A1}">
          <p14:sldIdLst>
            <p14:sldId id="257"/>
            <p14:sldId id="258"/>
            <p14:sldId id="2147375453"/>
            <p14:sldId id="2147477319"/>
            <p14:sldId id="3995"/>
            <p14:sldId id="3996"/>
            <p14:sldId id="2396"/>
            <p14:sldId id="260"/>
            <p14:sldId id="2395"/>
          </p14:sldIdLst>
        </p14:section>
        <p14:section name="Plan for today" id="{059E4F3B-27E9-D348-9955-1FE2BB6E349C}">
          <p14:sldIdLst>
            <p14:sldId id="2147477321"/>
            <p14:sldId id="2147477320"/>
            <p14:sldId id="2147477322"/>
            <p14:sldId id="2147477323"/>
          </p14:sldIdLst>
        </p14:section>
        <p14:section name="Closing" id="{E432F0FE-4C37-E342-8400-7F16FA9A8570}">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0" clrIdx="0">
    <p:extLst>
      <p:ext uri="{19B8F6BF-5375-455C-9EA6-DF929625EA0E}">
        <p15:presenceInfo xmlns:p15="http://schemas.microsoft.com/office/powerpoint/2012/main" userId="Ruth Nelson" providerId="None"/>
      </p:ext>
    </p:extLst>
  </p:cmAuthor>
  <p:cmAuthor id="2" name="Roman, Shannon" initials="RS" lastIdx="10"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341"/>
    <a:srgbClr val="262626"/>
    <a:srgbClr val="9D2ADB"/>
    <a:srgbClr val="D42994"/>
    <a:srgbClr val="F46344"/>
    <a:srgbClr val="115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55" autoAdjust="0"/>
    <p:restoredTop sz="95930" autoAdjust="0"/>
  </p:normalViewPr>
  <p:slideViewPr>
    <p:cSldViewPr snapToGrid="0">
      <p:cViewPr varScale="1">
        <p:scale>
          <a:sx n="109" d="100"/>
          <a:sy n="109" d="100"/>
        </p:scale>
        <p:origin x="870" y="132"/>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Many organizations trying to modernize often struggle with implementing governance and compliance. For modern containerized or serverless applications, this challenge is magnified due to their distributed and ephemeral nature. In this session, learn how to design and create purpose driven GRC solutions on AWS for modern applications. See how to use AWS services such as AWS Control Tower, AWS Config, AWS Systems Manager and AWS Lambda to get insights for identifying, analyzing and mitigating risk at scale.</a:t>
            </a:r>
          </a:p>
          <a:p>
            <a:endParaRPr lang="en-US" i="1" dirty="0"/>
          </a:p>
          <a:p>
            <a:r>
              <a:rPr lang="en-US" sz="1200" b="1" dirty="0"/>
              <a:t>Governance</a:t>
            </a:r>
            <a:r>
              <a:rPr lang="en-US" sz="1200" dirty="0"/>
              <a:t>: https://solutionsreview.com/cloud-platforms/cloud-governance-creating-a-framework-for-success-in-the-cloud/</a:t>
            </a:r>
          </a:p>
          <a:p>
            <a:r>
              <a:rPr lang="en-US" sz="1200" dirty="0"/>
              <a:t>Governance basically refers to policies or </a:t>
            </a:r>
            <a:r>
              <a:rPr lang="en-US" sz="1200" b="0" i="0" kern="1200" dirty="0">
                <a:solidFill>
                  <a:schemeClr val="tx1"/>
                </a:solidFill>
                <a:effectLst/>
                <a:latin typeface="+mn-lt"/>
                <a:ea typeface="+mn-ea"/>
                <a:cs typeface="+mn-cs"/>
              </a:rPr>
              <a:t>protocols that increase the efficiency of that cloud environment, without which your company will be operating blindly in the cloud. And that can lead to unexpected costs, unproductive workflows, or putting your data stored in the cloud at risk.</a:t>
            </a:r>
            <a:endParaRPr lang="en-US" sz="1200" dirty="0"/>
          </a:p>
          <a:p>
            <a:r>
              <a:rPr lang="en-US" sz="1200" dirty="0"/>
              <a:t>The policies should be standardized across every area of your business so that every worker operates under the same principles. This prevents scenarios where two or more departments in your enterprise create or handle cloud-based data differently,</a:t>
            </a:r>
          </a:p>
          <a:p>
            <a:endParaRPr lang="en-US" sz="1200" dirty="0"/>
          </a:p>
          <a:p>
            <a:r>
              <a:rPr lang="en-US" sz="1200" b="1" dirty="0"/>
              <a:t>Controls</a:t>
            </a:r>
            <a:r>
              <a:rPr lang="en-US" sz="1200" dirty="0"/>
              <a:t>: https://simplicable.com/new/financial-controls – enforcing the governance policies.  It involves taking the policies that your governance framework establishes and creating solutions that keep in line with those policies. </a:t>
            </a:r>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a:t>
            </a:fld>
            <a:endParaRPr lang="en-US" dirty="0"/>
          </a:p>
        </p:txBody>
      </p:sp>
    </p:spTree>
    <p:extLst>
      <p:ext uri="{BB962C8B-B14F-4D97-AF65-F5344CB8AC3E}">
        <p14:creationId xmlns:p14="http://schemas.microsoft.com/office/powerpoint/2010/main" val="2801083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Modern technologies, architectures, software delivery practices, and operational processes that lead teams to deliver value more quickly, frequently, reliably, and consistently to customers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dirty="0"/>
          </a:p>
        </p:txBody>
      </p:sp>
    </p:spTree>
    <p:extLst>
      <p:ext uri="{BB962C8B-B14F-4D97-AF65-F5344CB8AC3E}">
        <p14:creationId xmlns:p14="http://schemas.microsoft.com/office/powerpoint/2010/main" val="75710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customers build modern apps? Speed to market and increased productivity are among the most common</a:t>
            </a:r>
          </a:p>
        </p:txBody>
      </p:sp>
      <p:sp>
        <p:nvSpPr>
          <p:cNvPr id="4" name="Slide Number Placeholder 3"/>
          <p:cNvSpPr>
            <a:spLocks noGrp="1"/>
          </p:cNvSpPr>
          <p:nvPr>
            <p:ph type="sldNum" sz="quarter" idx="5"/>
          </p:nvPr>
        </p:nvSpPr>
        <p:spPr/>
        <p:txBody>
          <a:bodyPr/>
          <a:lstStyle/>
          <a:p>
            <a:fld id="{F8FEB175-7AE1-4B66-A823-55E80A74AF1C}" type="slidenum">
              <a:rPr lang="en-US" smtClean="0"/>
              <a:pPr/>
              <a:t>4</a:t>
            </a:fld>
            <a:endParaRPr lang="en-US" dirty="0"/>
          </a:p>
        </p:txBody>
      </p:sp>
    </p:spTree>
    <p:extLst>
      <p:ext uri="{BB962C8B-B14F-4D97-AF65-F5344CB8AC3E}">
        <p14:creationId xmlns:p14="http://schemas.microsoft.com/office/powerpoint/2010/main" val="1318591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If you put too much governance and too much control can reduce your ability to be agile. Sometimes you can get away with just governance… sometimes you need more controls… sometimes you can set up controls proactively, sometimes reactively. There is always a balance to be struck so that your Governance and Control plane does not overshadow the value you get from moving quickly in an agile manner.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traditional datacenter environments the governance and controls available to the business were largely:</a:t>
            </a:r>
          </a:p>
          <a:p>
            <a:r>
              <a:rPr lang="en-US" dirty="0"/>
              <a:t>- Manual</a:t>
            </a:r>
          </a:p>
          <a:p>
            <a:r>
              <a:rPr lang="en-US" dirty="0"/>
              <a:t>- Reviewed by people</a:t>
            </a:r>
          </a:p>
          <a:p>
            <a:r>
              <a:rPr lang="en-US" dirty="0"/>
              <a:t>- Clumsier</a:t>
            </a:r>
          </a:p>
          <a:p>
            <a:r>
              <a:rPr lang="en-US" dirty="0"/>
              <a:t>- Not ubiquitous</a:t>
            </a:r>
          </a:p>
          <a:p>
            <a:r>
              <a:rPr lang="en-US" dirty="0"/>
              <a:t>- Hard to retroactively apply (when you know what you want)</a:t>
            </a:r>
          </a:p>
          <a:p>
            <a:r>
              <a:rPr lang="en-US" dirty="0"/>
              <a:t>- Much more reactive than proactive</a:t>
            </a:r>
          </a:p>
          <a:p>
            <a:r>
              <a:rPr lang="en-US" dirty="0"/>
              <a:t>- Significantly stood in the way of agility</a:t>
            </a:r>
          </a:p>
        </p:txBody>
      </p:sp>
    </p:spTree>
    <p:extLst>
      <p:ext uri="{BB962C8B-B14F-4D97-AF65-F5344CB8AC3E}">
        <p14:creationId xmlns:p14="http://schemas.microsoft.com/office/powerpoint/2010/main" val="977896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good news is with AWS, you can have the visibility and tools to maintain the agility you want for your business, while effectively implementing governance and controls that are necessary FOR YOUR LEVEL OF MATURITY, COMPLEXITY AND SCALE. And that let you strike the right balance for your org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To stay competitive, organizations must innovate faster and operate more efficiently than ever. IT is under pressure to simplify their end-to-end IT lifecycle management,</a:t>
            </a:r>
            <a:r>
              <a:rPr lang="en-US" sz="1600" kern="1200" baseline="0" dirty="0">
                <a:solidFill>
                  <a:schemeClr val="tx1"/>
                </a:solidFill>
                <a:latin typeface="+mn-lt"/>
                <a:ea typeface="+mn-ea"/>
                <a:cs typeface="+mn-cs"/>
              </a:rPr>
              <a:t> </a:t>
            </a:r>
            <a:r>
              <a:rPr lang="en-US" sz="1600" kern="1200" dirty="0">
                <a:solidFill>
                  <a:schemeClr val="tx1"/>
                </a:solidFill>
                <a:latin typeface="+mn-lt"/>
                <a:ea typeface="+mn-ea"/>
                <a:cs typeface="+mn-cs"/>
              </a:rPr>
              <a:t>to support business agility, and empower builders to be more agile. But</a:t>
            </a:r>
            <a:r>
              <a:rPr lang="en-US" sz="1600" kern="1200" baseline="0" dirty="0">
                <a:solidFill>
                  <a:schemeClr val="tx1"/>
                </a:solidFill>
                <a:latin typeface="+mn-lt"/>
                <a:ea typeface="+mn-ea"/>
                <a:cs typeface="+mn-cs"/>
              </a:rPr>
              <a:t> what we see is that</a:t>
            </a:r>
            <a:r>
              <a:rPr lang="en-US" sz="1600" kern="1200" dirty="0">
                <a:solidFill>
                  <a:schemeClr val="tx1"/>
                </a:solidFill>
                <a:latin typeface="+mn-lt"/>
                <a:ea typeface="+mn-ea"/>
                <a:cs typeface="+mn-cs"/>
              </a:rPr>
              <a:t> IT is often forced to CHOOSE BETWEEN</a:t>
            </a:r>
            <a:r>
              <a:rPr lang="en-US" sz="1600" kern="1200" baseline="0" dirty="0">
                <a:solidFill>
                  <a:schemeClr val="tx1"/>
                </a:solidFill>
                <a:latin typeface="+mn-lt"/>
                <a:ea typeface="+mn-ea"/>
                <a:cs typeface="+mn-cs"/>
              </a:rPr>
              <a:t> </a:t>
            </a:r>
            <a:r>
              <a:rPr lang="en-US" sz="1600" kern="1200" dirty="0">
                <a:solidFill>
                  <a:schemeClr val="tx1"/>
                </a:solidFill>
                <a:latin typeface="+mn-lt"/>
                <a:ea typeface="+mn-ea"/>
                <a:cs typeface="+mn-cs"/>
              </a:rPr>
              <a:t>business agility and governance control.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(click)</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Using AWS, they can have both.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AWS offers a set of Management and Governance services to help our customers </a:t>
            </a:r>
            <a:r>
              <a:rPr lang="en-US" sz="1800" b="1" i="0" kern="1200" dirty="0">
                <a:solidFill>
                  <a:schemeClr val="tx1"/>
                </a:solidFill>
                <a:effectLst/>
                <a:latin typeface="Amazon Ember" panose="020B0603020204020204" pitchFamily="34" charset="0"/>
                <a:ea typeface="+mn-ea"/>
                <a:cs typeface="+mn-cs"/>
              </a:rPr>
              <a:t>improve business agility AND maintain governance control.</a:t>
            </a:r>
            <a:endParaRPr lang="en-US" dirty="0"/>
          </a:p>
          <a:p>
            <a:r>
              <a:rPr lang="en-US" sz="1600" kern="1200" dirty="0">
                <a:solidFill>
                  <a:schemeClr val="tx1"/>
                </a:solidFill>
                <a:effectLst/>
                <a:latin typeface="+mn-lt"/>
                <a:ea typeface="+mn-ea"/>
                <a:cs typeface="+mn-cs"/>
              </a:rPr>
              <a:t>When IT deploys Management and Governance services on AWS, they can support innovation, unclog provisioning bottlenecks, improve their security and compliance posture, enhance operational efficiency, and reduce costs. </a:t>
            </a:r>
          </a:p>
          <a:p>
            <a:endParaRPr lang="en-US" sz="1600" b="0" i="0" kern="1200" baseline="0" dirty="0">
              <a:solidFill>
                <a:schemeClr val="tx1"/>
              </a:solidFill>
              <a:effectLst/>
              <a:latin typeface="+mn-lt"/>
              <a:ea typeface="+mn-ea"/>
              <a:cs typeface="+mn-cs"/>
            </a:endParaRPr>
          </a:p>
          <a:p>
            <a:endParaRPr lang="en-US" sz="1800" b="0" i="0" kern="1200" baseline="0" dirty="0">
              <a:solidFill>
                <a:schemeClr val="tx1"/>
              </a:solidFill>
              <a:effectLst/>
              <a:latin typeface="Amazon Ember" panose="020B0603020204020204" pitchFamily="34" charset="0"/>
              <a:ea typeface="+mn-ea"/>
              <a:cs typeface="+mn-cs"/>
            </a:endParaRPr>
          </a:p>
          <a:p>
            <a:endParaRPr lang="en-US" dirty="0"/>
          </a:p>
        </p:txBody>
      </p:sp>
    </p:spTree>
    <p:extLst>
      <p:ext uri="{BB962C8B-B14F-4D97-AF65-F5344CB8AC3E}">
        <p14:creationId xmlns:p14="http://schemas.microsoft.com/office/powerpoint/2010/main" val="266761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Larger set of services involved</a:t>
            </a:r>
          </a:p>
          <a:p>
            <a:pPr marL="171450" indent="-171450">
              <a:buFont typeface="Arial" panose="020B0604020202020204" pitchFamily="34" charset="0"/>
              <a:buChar char="•"/>
            </a:pPr>
            <a:r>
              <a:rPr lang="en-US" dirty="0"/>
              <a:t>Govern access to these services and how permission to is governed</a:t>
            </a:r>
          </a:p>
          <a:p>
            <a:pPr marL="171450" indent="-171450">
              <a:buFont typeface="Arial" panose="020B0604020202020204" pitchFamily="34" charset="0"/>
              <a:buChar char="•"/>
            </a:pPr>
            <a:r>
              <a:rPr lang="en-US" dirty="0"/>
              <a:t>Need to think about the access these services should have to each other as well</a:t>
            </a:r>
          </a:p>
          <a:p>
            <a:pPr marL="171450" indent="-171450">
              <a:buFont typeface="Arial" panose="020B0604020202020204" pitchFamily="34" charset="0"/>
              <a:buChar char="•"/>
            </a:pPr>
            <a:r>
              <a:rPr lang="en-US" dirty="0"/>
              <a:t>Good news is that this is primarily managed via AWS IAM</a:t>
            </a:r>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225398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architect and build with managed services, we use a collection of building blocks, arranged in different ways, to implement functionality.</a:t>
            </a:r>
          </a:p>
          <a:p>
            <a:pPr marL="171450" indent="-171450">
              <a:buFont typeface="Arial" panose="020B0604020202020204" pitchFamily="34" charset="0"/>
              <a:buChar char="•"/>
            </a:pPr>
            <a:r>
              <a:rPr lang="en-US" dirty="0"/>
              <a:t>Beyond seeing more AWS icons or blocks on an architecture diagram, there are a few differences from how applications may have been built previously:</a:t>
            </a:r>
          </a:p>
          <a:p>
            <a:pPr marL="396875" lvl="1" indent="-171450">
              <a:buFont typeface="Arial" panose="020B0604020202020204" pitchFamily="34" charset="0"/>
              <a:buChar char="•"/>
            </a:pPr>
            <a:r>
              <a:rPr lang="en-US" dirty="0"/>
              <a:t>Service instances are </a:t>
            </a:r>
            <a:r>
              <a:rPr lang="en-US" b="1" dirty="0"/>
              <a:t>ephemeral</a:t>
            </a:r>
            <a:r>
              <a:rPr lang="en-US" dirty="0"/>
              <a:t>. The managed services performs the desired work and then moves on. The resources generally do not stick around as these are shared (we’ll discuss this more later). </a:t>
            </a:r>
            <a:r>
              <a:rPr lang="en-US" b="1" dirty="0"/>
              <a:t>De-risk</a:t>
            </a:r>
          </a:p>
          <a:p>
            <a:pPr marL="396875" lvl="1" indent="-171450">
              <a:buFont typeface="Arial" panose="020B0604020202020204" pitchFamily="34" charset="0"/>
              <a:buChar char="•"/>
            </a:pPr>
            <a:r>
              <a:rPr lang="en-US" dirty="0"/>
              <a:t>We also have a </a:t>
            </a:r>
            <a:r>
              <a:rPr lang="en-US" b="1" dirty="0"/>
              <a:t>distributed perimeter</a:t>
            </a:r>
            <a:r>
              <a:rPr lang="en-US" dirty="0"/>
              <a:t>. Instead of a single application, there are multiple blocks, all of which have different security configurations that you can take advantage of. Distributed, reduced attack surface across these components.</a:t>
            </a:r>
          </a:p>
          <a:p>
            <a:pPr marL="396875" lvl="1" indent="-171450">
              <a:buFont typeface="Arial" panose="020B0604020202020204" pitchFamily="34" charset="0"/>
              <a:buChar char="•"/>
            </a:pPr>
            <a:r>
              <a:rPr lang="en-US" dirty="0"/>
              <a:t>All of these services provide </a:t>
            </a:r>
            <a:r>
              <a:rPr lang="en-US" b="1" dirty="0"/>
              <a:t>fine-grained access controls</a:t>
            </a:r>
            <a:r>
              <a:rPr lang="en-US" dirty="0"/>
              <a:t> using AWS IAM. Even though the perimeter is diffused, IAM remains constant. We’ll discuss more shortly.</a:t>
            </a:r>
          </a:p>
          <a:p>
            <a:pPr marL="396875" lvl="1" indent="-171450">
              <a:buFont typeface="Arial" panose="020B0604020202020204" pitchFamily="34" charset="0"/>
              <a:buChar char="•"/>
            </a:pPr>
            <a:r>
              <a:rPr lang="en-US" dirty="0"/>
              <a:t>And finally, </a:t>
            </a:r>
            <a:r>
              <a:rPr lang="en-US" b="1" dirty="0"/>
              <a:t>tooling</a:t>
            </a:r>
            <a:r>
              <a:rPr lang="en-US" dirty="0"/>
              <a:t> is different. We rely on frameworks like AWS SAM or CDK to manage different aspects of these applications and wire together.</a:t>
            </a:r>
          </a:p>
          <a:p>
            <a:pPr marL="171450" lvl="0" indent="-171450">
              <a:buFont typeface="Arial" panose="020B0604020202020204" pitchFamily="34" charset="0"/>
              <a:buChar char="•"/>
            </a:pPr>
            <a:r>
              <a:rPr lang="en-US" dirty="0"/>
              <a:t>What remains the same?</a:t>
            </a:r>
          </a:p>
          <a:p>
            <a:pPr marL="396875" lvl="1" indent="-171450">
              <a:buFont typeface="Arial" panose="020B0604020202020204" pitchFamily="34" charset="0"/>
              <a:buChar char="•"/>
            </a:pPr>
            <a:r>
              <a:rPr lang="en-US" dirty="0"/>
              <a:t>The need to </a:t>
            </a:r>
            <a:r>
              <a:rPr lang="en-US" b="1" dirty="0"/>
              <a:t>secure your data</a:t>
            </a:r>
            <a:r>
              <a:rPr lang="en-US" dirty="0"/>
              <a:t>. While encryption generally comes standard, you still need to secure your data in such a way that only desired parties have access.</a:t>
            </a:r>
          </a:p>
          <a:p>
            <a:pPr marL="396875" lvl="1" indent="-171450">
              <a:buFont typeface="Arial" panose="020B0604020202020204" pitchFamily="34" charset="0"/>
              <a:buChar char="•"/>
            </a:pPr>
            <a:r>
              <a:rPr lang="en-US" dirty="0"/>
              <a:t>We still need to write </a:t>
            </a:r>
            <a:r>
              <a:rPr lang="en-US" b="1" dirty="0"/>
              <a:t>quality code and protect against vulnerable dependencies</a:t>
            </a:r>
            <a:r>
              <a:rPr lang="en-US" dirty="0"/>
              <a:t>. Even though these services provides a solid basis, bad code or vulnerable dependencies can still expose your application.</a:t>
            </a:r>
          </a:p>
          <a:p>
            <a:pPr marL="396875" lvl="1" indent="-171450">
              <a:buFont typeface="Arial" panose="020B0604020202020204" pitchFamily="34" charset="0"/>
              <a:buChar char="•"/>
            </a:pPr>
            <a:r>
              <a:rPr lang="en-US" b="1" dirty="0"/>
              <a:t>Least privilege</a:t>
            </a:r>
            <a:r>
              <a:rPr lang="en-US" dirty="0"/>
              <a:t> also remains critical, we’ll discuss this more later.</a:t>
            </a:r>
          </a:p>
          <a:p>
            <a:pPr marL="396875" lvl="1" indent="-171450">
              <a:buFont typeface="Arial" panose="020B0604020202020204" pitchFamily="34" charset="0"/>
              <a:buChar char="•"/>
            </a:pPr>
            <a:r>
              <a:rPr lang="en-US" dirty="0"/>
              <a:t>And finally, </a:t>
            </a:r>
            <a:r>
              <a:rPr lang="en-US" b="1" dirty="0"/>
              <a:t>monitoring</a:t>
            </a:r>
            <a:r>
              <a:rPr lang="en-US" dirty="0"/>
              <a:t>. In a distributed environment, we use monitoring to watch for errors and unexpected behavior. We won’t have time to explore monitoring today, but check the session catalog for other sessions.</a:t>
            </a:r>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8</a:t>
            </a:fld>
            <a:endParaRPr lang="en-US" dirty="0"/>
          </a:p>
        </p:txBody>
      </p:sp>
    </p:spTree>
    <p:extLst>
      <p:ext uri="{BB962C8B-B14F-4D97-AF65-F5344CB8AC3E}">
        <p14:creationId xmlns:p14="http://schemas.microsoft.com/office/powerpoint/2010/main" val="85789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When we talk about what’s different in a modern or serverless architecture, let’s keep in mind the difference from a more traditional approach:</a:t>
            </a:r>
          </a:p>
          <a:p>
            <a:pPr marL="396875" lvl="1" indent="-171450">
              <a:buFont typeface="Arial" panose="020B0604020202020204" pitchFamily="34" charset="0"/>
              <a:buChar char="•"/>
            </a:pPr>
            <a:r>
              <a:rPr lang="en-US" dirty="0"/>
              <a:t>Ephemeral</a:t>
            </a:r>
          </a:p>
          <a:p>
            <a:pPr marL="396875" lvl="1" indent="-171450">
              <a:buFont typeface="Arial" panose="020B0604020202020204" pitchFamily="34" charset="0"/>
              <a:buChar char="•"/>
            </a:pPr>
            <a:r>
              <a:rPr lang="en-US" dirty="0"/>
              <a:t>Diffused perimeter</a:t>
            </a:r>
          </a:p>
          <a:p>
            <a:pPr marL="396875" lvl="1" indent="-171450">
              <a:buFont typeface="Arial" panose="020B0604020202020204" pitchFamily="34" charset="0"/>
              <a:buChar char="•"/>
            </a:pPr>
            <a:r>
              <a:rPr lang="en-US" dirty="0"/>
              <a:t>Fine-grained access controls via IAM</a:t>
            </a:r>
          </a:p>
          <a:p>
            <a:pPr marL="396875" lvl="1" indent="-171450">
              <a:buFont typeface="Arial" panose="020B0604020202020204" pitchFamily="34" charset="0"/>
              <a:buChar char="•"/>
            </a:pPr>
            <a:r>
              <a:rPr lang="en-US" dirty="0"/>
              <a:t>Tooling</a:t>
            </a:r>
          </a:p>
          <a:p>
            <a:pPr marL="171450" lvl="0" indent="-171450">
              <a:buFont typeface="Arial" panose="020B0604020202020204" pitchFamily="34" charset="0"/>
              <a:buChar char="•"/>
            </a:pPr>
            <a:r>
              <a:rPr lang="en-US" dirty="0"/>
              <a:t>But we still need to : secure data, write quality code, and follow least privilege</a:t>
            </a:r>
          </a:p>
          <a:p>
            <a:pPr marL="171450" lvl="0" indent="-171450">
              <a:buFont typeface="Arial" panose="020B0604020202020204" pitchFamily="34" charset="0"/>
              <a:buChar char="•"/>
            </a:pPr>
            <a:r>
              <a:rPr lang="en-US" dirty="0"/>
              <a:t>Traditional approach:</a:t>
            </a:r>
          </a:p>
          <a:p>
            <a:pPr marL="396875" lvl="1" indent="-171450">
              <a:buFont typeface="Arial" panose="020B0604020202020204" pitchFamily="34" charset="0"/>
              <a:buChar char="•"/>
            </a:pPr>
            <a:r>
              <a:rPr lang="en-US" dirty="0"/>
              <a:t>Emphasis on perimeter. Deploy in that secure perimeter.</a:t>
            </a:r>
          </a:p>
          <a:p>
            <a:pPr marL="396875" lvl="1" indent="-171450">
              <a:buFont typeface="Arial" panose="020B0604020202020204" pitchFamily="34" charset="0"/>
              <a:buChar char="•"/>
            </a:pPr>
            <a:r>
              <a:rPr lang="en-US" dirty="0"/>
              <a:t>Does not translate all that well. Whether a Lambda function should make use of a VPC still gets asked a lot …. We’ll get there.</a:t>
            </a:r>
          </a:p>
          <a:p>
            <a:pPr marL="171450" lvl="0" indent="-171450">
              <a:buFont typeface="Arial" panose="020B0604020202020204" pitchFamily="34" charset="0"/>
              <a:buChar char="•"/>
            </a:pPr>
            <a:r>
              <a:rPr lang="en-US" dirty="0"/>
              <a:t>Modern</a:t>
            </a:r>
          </a:p>
          <a:p>
            <a:pPr marL="396875" lvl="1" indent="-171450">
              <a:buFont typeface="Arial" panose="020B0604020202020204" pitchFamily="34" charset="0"/>
              <a:buChar char="•"/>
            </a:pPr>
            <a:r>
              <a:rPr lang="en-US" dirty="0"/>
              <a:t>Implement defense in depth, each layer</a:t>
            </a:r>
          </a:p>
          <a:p>
            <a:pPr marL="396875" lvl="1" indent="-171450">
              <a:buFont typeface="Arial" panose="020B0604020202020204" pitchFamily="34" charset="0"/>
              <a:buChar char="•"/>
            </a:pPr>
            <a:r>
              <a:rPr lang="en-US" dirty="0"/>
              <a:t>Secure each component using IAM and the other security features available</a:t>
            </a:r>
          </a:p>
          <a:p>
            <a:pPr marL="396875" lvl="1" indent="-171450">
              <a:buFont typeface="Arial" panose="020B0604020202020204" pitchFamily="34" charset="0"/>
              <a:buChar char="•"/>
            </a:pPr>
            <a:r>
              <a:rPr lang="en-US" dirty="0"/>
              <a:t>Apply perimeter security when exposing to internet using WAF, API GW, etc.</a:t>
            </a:r>
          </a:p>
          <a:p>
            <a:pPr marL="171450" lvl="0" indent="-171450">
              <a:buFont typeface="Arial" panose="020B0604020202020204" pitchFamily="34" charset="0"/>
              <a:buChar char="•"/>
            </a:pPr>
            <a:r>
              <a:rPr lang="en-US" dirty="0"/>
              <a:t>We have a strong basis but its possible to break that open. Let’s discuss some </a:t>
            </a:r>
            <a:r>
              <a:rPr lang="en-US" b="1" dirty="0"/>
              <a:t>core principles for builders </a:t>
            </a:r>
            <a:r>
              <a:rPr lang="en-US" b="0" dirty="0"/>
              <a:t>in your organization.</a:t>
            </a:r>
            <a:endParaRPr lang="en-US" b="1"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33755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governance policies and controls</a:t>
            </a:r>
          </a:p>
        </p:txBody>
      </p:sp>
      <p:sp>
        <p:nvSpPr>
          <p:cNvPr id="4" name="Slide Number Placeholder 3"/>
          <p:cNvSpPr>
            <a:spLocks noGrp="1"/>
          </p:cNvSpPr>
          <p:nvPr>
            <p:ph type="sldNum" sz="quarter" idx="5"/>
          </p:nvPr>
        </p:nvSpPr>
        <p:spPr/>
        <p:txBody>
          <a:bodyPr/>
          <a:lstStyle/>
          <a:p>
            <a:fld id="{F8FEB175-7AE1-4B66-A823-55E80A74AF1C}" type="slidenum">
              <a:rPr lang="en-US" smtClean="0"/>
              <a:pPr/>
              <a:t>10</a:t>
            </a:fld>
            <a:endParaRPr lang="en-US" dirty="0"/>
          </a:p>
        </p:txBody>
      </p:sp>
    </p:spTree>
    <p:extLst>
      <p:ext uri="{BB962C8B-B14F-4D97-AF65-F5344CB8AC3E}">
        <p14:creationId xmlns:p14="http://schemas.microsoft.com/office/powerpoint/2010/main" val="3371324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42A85-2D2E-46C4-88CB-E509152F8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0" t="1781" r="890"/>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2A4539E-2708-44DB-A77B-43572FF90D6C}"/>
              </a:ext>
            </a:extLst>
          </p:cNvPr>
          <p:cNvPicPr>
            <a:picLocks noChangeAspect="1"/>
          </p:cNvPicPr>
          <p:nvPr userDrawn="1"/>
        </p:nvPicPr>
        <p:blipFill>
          <a:blip r:embed="rId3"/>
          <a:stretch>
            <a:fillRect/>
          </a:stretch>
        </p:blipFill>
        <p:spPr>
          <a:xfrm>
            <a:off x="787400" y="1902395"/>
            <a:ext cx="3834842" cy="1239592"/>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3F8BE4F-711D-45A1-A270-1E32AE52BE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222" t="1554" r="16560"/>
          <a:stretch/>
        </p:blipFill>
        <p:spPr>
          <a:xfrm>
            <a:off x="0" y="0"/>
            <a:ext cx="12192001" cy="6857999"/>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 (and pronouns)</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535531"/>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3B45AE-045F-4222-9F04-19ED48EE0D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836511"/>
            <a:ext cx="8189914" cy="2216466"/>
          </a:xfrm>
        </p:spPr>
        <p:txBody>
          <a:bodyPr/>
          <a:lstStyle>
            <a:lvl1pPr>
              <a:defRPr sz="4400"/>
            </a:lvl1pPr>
          </a:lstStyle>
          <a:p>
            <a:r>
              <a:rPr lang="en-US" dirty="0"/>
              <a:t>Enter quote here. Reposition quote mark graphics to frame the quote.</a:t>
            </a:r>
          </a:p>
        </p:txBody>
      </p:sp>
      <p:sp>
        <p:nvSpPr>
          <p:cNvPr id="6" name="Text Placeholder 15">
            <a:extLst>
              <a:ext uri="{FF2B5EF4-FFF2-40B4-BE49-F238E27FC236}">
                <a16:creationId xmlns:a16="http://schemas.microsoft.com/office/drawing/2014/main" id="{45FA0889-14EA-468A-9A0B-CCC80E8EE750}"/>
              </a:ext>
            </a:extLst>
          </p:cNvPr>
          <p:cNvSpPr>
            <a:spLocks noGrp="1"/>
          </p:cNvSpPr>
          <p:nvPr>
            <p:ph type="body" sz="quarter" idx="12" hasCustomPrompt="1"/>
          </p:nvPr>
        </p:nvSpPr>
        <p:spPr>
          <a:xfrm>
            <a:off x="820509" y="1836511"/>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7" name="Text Placeholder 15">
            <a:extLst>
              <a:ext uri="{FF2B5EF4-FFF2-40B4-BE49-F238E27FC236}">
                <a16:creationId xmlns:a16="http://schemas.microsoft.com/office/drawing/2014/main" id="{A42E5265-CAE5-450E-973A-8806C606F285}"/>
              </a:ext>
            </a:extLst>
          </p:cNvPr>
          <p:cNvSpPr>
            <a:spLocks noGrp="1"/>
          </p:cNvSpPr>
          <p:nvPr>
            <p:ph type="body" sz="quarter" idx="13" hasCustomPrompt="1"/>
          </p:nvPr>
        </p:nvSpPr>
        <p:spPr>
          <a:xfrm>
            <a:off x="3842603" y="3119437"/>
            <a:ext cx="309563" cy="309563"/>
          </a:xfrm>
          <a:blipFill>
            <a:blip r:embed="rId4"/>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10" name="Picture 9">
            <a:extLst>
              <a:ext uri="{FF2B5EF4-FFF2-40B4-BE49-F238E27FC236}">
                <a16:creationId xmlns:a16="http://schemas.microsoft.com/office/drawing/2014/main" id="{DA8F009E-06F6-445D-8D89-4968D4F86905}"/>
              </a:ext>
            </a:extLst>
          </p:cNvPr>
          <p:cNvPicPr>
            <a:picLocks noChangeAspect="1"/>
          </p:cNvPicPr>
          <p:nvPr userDrawn="1"/>
        </p:nvPicPr>
        <p:blipFill>
          <a:blip r:embed="rId5"/>
          <a:srcRect/>
          <a:stretch/>
        </p:blipFill>
        <p:spPr>
          <a:xfrm>
            <a:off x="292501" y="6428661"/>
            <a:ext cx="388818" cy="219592"/>
          </a:xfrm>
          <a:prstGeom prst="rect">
            <a:avLst/>
          </a:prstGeom>
        </p:spPr>
      </p:pic>
      <p:sp>
        <p:nvSpPr>
          <p:cNvPr id="12" name="TextBox 3">
            <a:extLst>
              <a:ext uri="{FF2B5EF4-FFF2-40B4-BE49-F238E27FC236}">
                <a16:creationId xmlns:a16="http://schemas.microsoft.com/office/drawing/2014/main" id="{875B7FE0-C7F4-4090-999D-4BEAFBEC30D8}"/>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BF55B3-7A28-4D00-8BCD-489DBC2DB3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222" t="1554" r="16560"/>
          <a:stretch/>
        </p:blipFill>
        <p:spPr>
          <a:xfrm>
            <a:off x="0" y="0"/>
            <a:ext cx="12192001" cy="6857999"/>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pic>
        <p:nvPicPr>
          <p:cNvPr id="4" name="Picture 3">
            <a:extLst>
              <a:ext uri="{FF2B5EF4-FFF2-40B4-BE49-F238E27FC236}">
                <a16:creationId xmlns:a16="http://schemas.microsoft.com/office/drawing/2014/main" id="{F872E154-493A-4ECF-B0BD-24AAD01853FB}"/>
              </a:ext>
            </a:extLst>
          </p:cNvPr>
          <p:cNvPicPr>
            <a:picLocks noChangeAspect="1"/>
          </p:cNvPicPr>
          <p:nvPr userDrawn="1"/>
        </p:nvPicPr>
        <p:blipFill>
          <a:blip r:embed="rId3"/>
          <a:srcRect/>
          <a:stretch/>
        </p:blipFill>
        <p:spPr>
          <a:xfrm>
            <a:off x="292501" y="6428661"/>
            <a:ext cx="388818" cy="219592"/>
          </a:xfrm>
          <a:prstGeom prst="rect">
            <a:avLst/>
          </a:prstGeom>
        </p:spPr>
      </p:pic>
      <p:sp>
        <p:nvSpPr>
          <p:cNvPr id="5" name="TextBox 3">
            <a:extLst>
              <a:ext uri="{FF2B5EF4-FFF2-40B4-BE49-F238E27FC236}">
                <a16:creationId xmlns:a16="http://schemas.microsoft.com/office/drawing/2014/main" id="{4D2F9864-7118-41E2-9ABF-EB384865F213}"/>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7A533-760C-4D8C-AD1D-B7318CACAE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3"/>
          <a:stretch>
            <a:fillRect/>
          </a:stretch>
        </p:blipFill>
        <p:spPr>
          <a:xfrm>
            <a:off x="4994672" y="2327672"/>
            <a:ext cx="2202656" cy="2202656"/>
          </a:xfrm>
          <a:prstGeom prst="rect">
            <a:avLst/>
          </a:prstGeom>
        </p:spPr>
      </p:pic>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8964BE9-7834-4446-ADEF-41C8D4E4F50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30" y="-1"/>
            <a:ext cx="12206630" cy="6866229"/>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userDrawn="1"/>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23" name="TextBox 22">
            <a:extLst>
              <a:ext uri="{FF2B5EF4-FFF2-40B4-BE49-F238E27FC236}">
                <a16:creationId xmlns:a16="http://schemas.microsoft.com/office/drawing/2014/main" id="{0AD9E5EC-FF19-4FEC-977A-33D2FF10B671}"/>
              </a:ext>
            </a:extLst>
          </p:cNvPr>
          <p:cNvSpPr txBox="1"/>
          <p:nvPr userDrawn="1"/>
        </p:nvSpPr>
        <p:spPr>
          <a:xfrm>
            <a:off x="9344027" y="1716908"/>
            <a:ext cx="2187573" cy="960263"/>
          </a:xfrm>
          <a:prstGeom prst="rect">
            <a:avLst/>
          </a:prstGeom>
          <a:noFill/>
        </p:spPr>
        <p:txBody>
          <a:bodyPr wrap="square" lIns="182880" tIns="146304" rIns="182880" bIns="146304" rtlCol="0">
            <a:spAutoFit/>
          </a:bodyPr>
          <a:lstStyle/>
          <a:p>
            <a:pPr algn="l">
              <a:lnSpc>
                <a:spcPct val="90000"/>
              </a:lnSpc>
              <a:spcAft>
                <a:spcPts val="1800"/>
              </a:spcAft>
            </a:pPr>
            <a:r>
              <a:rPr lang="en-US" sz="16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6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sp>
        <p:nvSpPr>
          <p:cNvPr id="25" name="Freeform: Shape 24">
            <a:extLst>
              <a:ext uri="{FF2B5EF4-FFF2-40B4-BE49-F238E27FC236}">
                <a16:creationId xmlns:a16="http://schemas.microsoft.com/office/drawing/2014/main" id="{5E6B75D3-9612-4DEF-BF65-CE5FBFE17A34}"/>
              </a:ext>
            </a:extLst>
          </p:cNvPr>
          <p:cNvSpPr/>
          <p:nvPr/>
        </p:nvSpPr>
        <p:spPr>
          <a:xfrm>
            <a:off x="8671177" y="1965658"/>
            <a:ext cx="483914" cy="129345"/>
          </a:xfrm>
          <a:custGeom>
            <a:avLst/>
            <a:gdLst>
              <a:gd name="connsiteX0" fmla="*/ 0 w 483914"/>
              <a:gd name="connsiteY0" fmla="*/ 0 h 129345"/>
              <a:gd name="connsiteX1" fmla="*/ 463752 w 483914"/>
              <a:gd name="connsiteY1" fmla="*/ 0 h 129345"/>
              <a:gd name="connsiteX2" fmla="*/ 483915 w 483914"/>
              <a:gd name="connsiteY2" fmla="*/ 20215 h 129345"/>
              <a:gd name="connsiteX3" fmla="*/ 483915 w 483914"/>
              <a:gd name="connsiteY3" fmla="*/ 129345 h 129345"/>
            </a:gdLst>
            <a:ahLst/>
            <a:cxnLst>
              <a:cxn ang="0">
                <a:pos x="connsiteX0" y="connsiteY0"/>
              </a:cxn>
              <a:cxn ang="0">
                <a:pos x="connsiteX1" y="connsiteY1"/>
              </a:cxn>
              <a:cxn ang="0">
                <a:pos x="connsiteX2" y="connsiteY2"/>
              </a:cxn>
              <a:cxn ang="0">
                <a:pos x="connsiteX3" y="connsiteY3"/>
              </a:cxn>
            </a:cxnLst>
            <a:rect l="l" t="t" r="r" b="b"/>
            <a:pathLst>
              <a:path w="483914" h="129345">
                <a:moveTo>
                  <a:pt x="0" y="0"/>
                </a:moveTo>
                <a:lnTo>
                  <a:pt x="463752" y="0"/>
                </a:lnTo>
                <a:cubicBezTo>
                  <a:pt x="474893" y="29"/>
                  <a:pt x="483915" y="9071"/>
                  <a:pt x="483915" y="20215"/>
                </a:cubicBezTo>
                <a:lnTo>
                  <a:pt x="483915" y="129345"/>
                </a:lnTo>
              </a:path>
            </a:pathLst>
          </a:custGeom>
          <a:noFill/>
          <a:ln w="12700" cap="flat">
            <a:solidFill>
              <a:schemeClr val="tx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DB5C38E8-DBE6-4367-9632-FABCB0C2C5CF}"/>
              </a:ext>
            </a:extLst>
          </p:cNvPr>
          <p:cNvSpPr/>
          <p:nvPr/>
        </p:nvSpPr>
        <p:spPr>
          <a:xfrm>
            <a:off x="8595462" y="1965658"/>
            <a:ext cx="55812" cy="5196"/>
          </a:xfrm>
          <a:custGeom>
            <a:avLst/>
            <a:gdLst>
              <a:gd name="connsiteX0" fmla="*/ 0 w 55812"/>
              <a:gd name="connsiteY0" fmla="*/ 0 h 5196"/>
              <a:gd name="connsiteX1" fmla="*/ 55812 w 55812"/>
              <a:gd name="connsiteY1" fmla="*/ 0 h 5196"/>
            </a:gdLst>
            <a:ahLst/>
            <a:cxnLst>
              <a:cxn ang="0">
                <a:pos x="connsiteX0" y="connsiteY0"/>
              </a:cxn>
              <a:cxn ang="0">
                <a:pos x="connsiteX1" y="connsiteY1"/>
              </a:cxn>
            </a:cxnLst>
            <a:rect l="l" t="t" r="r" b="b"/>
            <a:pathLst>
              <a:path w="55812" h="5196">
                <a:moveTo>
                  <a:pt x="0" y="0"/>
                </a:moveTo>
                <a:lnTo>
                  <a:pt x="55812" y="0"/>
                </a:lnTo>
              </a:path>
            </a:pathLst>
          </a:custGeom>
          <a:ln w="12700" cap="flat">
            <a:solidFill>
              <a:schemeClr val="tx1"/>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9C79DE32-5FFA-4583-8529-A67B9BEA6CC7}"/>
              </a:ext>
            </a:extLst>
          </p:cNvPr>
          <p:cNvSpPr/>
          <p:nvPr/>
        </p:nvSpPr>
        <p:spPr>
          <a:xfrm>
            <a:off x="8520578" y="1965658"/>
            <a:ext cx="325468" cy="236241"/>
          </a:xfrm>
          <a:custGeom>
            <a:avLst/>
            <a:gdLst>
              <a:gd name="connsiteX0" fmla="*/ 325468 w 325468"/>
              <a:gd name="connsiteY0" fmla="*/ 236241 h 236241"/>
              <a:gd name="connsiteX1" fmla="*/ 20215 w 325468"/>
              <a:gd name="connsiteY1" fmla="*/ 236241 h 236241"/>
              <a:gd name="connsiteX2" fmla="*/ 0 w 325468"/>
              <a:gd name="connsiteY2" fmla="*/ 216026 h 236241"/>
              <a:gd name="connsiteX3" fmla="*/ 0 w 325468"/>
              <a:gd name="connsiteY3" fmla="*/ 20215 h 236241"/>
              <a:gd name="connsiteX4" fmla="*/ 20215 w 325468"/>
              <a:gd name="connsiteY4" fmla="*/ 0 h 236241"/>
              <a:gd name="connsiteX5" fmla="*/ 54565 w 325468"/>
              <a:gd name="connsiteY5" fmla="*/ 0 h 23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68" h="236241">
                <a:moveTo>
                  <a:pt x="325468" y="236241"/>
                </a:moveTo>
                <a:lnTo>
                  <a:pt x="20215" y="236241"/>
                </a:lnTo>
                <a:cubicBezTo>
                  <a:pt x="9062" y="236215"/>
                  <a:pt x="29" y="227178"/>
                  <a:pt x="0" y="216026"/>
                </a:cubicBezTo>
                <a:lnTo>
                  <a:pt x="0" y="20215"/>
                </a:lnTo>
                <a:cubicBezTo>
                  <a:pt x="29" y="9062"/>
                  <a:pt x="9062" y="29"/>
                  <a:pt x="20215" y="0"/>
                </a:cubicBezTo>
                <a:lnTo>
                  <a:pt x="54565" y="0"/>
                </a:lnTo>
              </a:path>
            </a:pathLst>
          </a:custGeom>
          <a:noFill/>
          <a:ln w="12700" cap="flat">
            <a:solidFill>
              <a:schemeClr val="tx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FA946DE4-4179-4D27-8308-5512F0B4BBBF}"/>
              </a:ext>
            </a:extLst>
          </p:cNvPr>
          <p:cNvSpPr/>
          <p:nvPr/>
        </p:nvSpPr>
        <p:spPr>
          <a:xfrm>
            <a:off x="8868599" y="2201899"/>
            <a:ext cx="51914" cy="5196"/>
          </a:xfrm>
          <a:custGeom>
            <a:avLst/>
            <a:gdLst>
              <a:gd name="connsiteX0" fmla="*/ 51915 w 51914"/>
              <a:gd name="connsiteY0" fmla="*/ 0 h 5196"/>
              <a:gd name="connsiteX1" fmla="*/ 0 w 51914"/>
              <a:gd name="connsiteY1" fmla="*/ 0 h 5196"/>
            </a:gdLst>
            <a:ahLst/>
            <a:cxnLst>
              <a:cxn ang="0">
                <a:pos x="connsiteX0" y="connsiteY0"/>
              </a:cxn>
              <a:cxn ang="0">
                <a:pos x="connsiteX1" y="connsiteY1"/>
              </a:cxn>
            </a:cxnLst>
            <a:rect l="l" t="t" r="r" b="b"/>
            <a:pathLst>
              <a:path w="51914" h="5196">
                <a:moveTo>
                  <a:pt x="51915" y="0"/>
                </a:moveTo>
                <a:lnTo>
                  <a:pt x="0" y="0"/>
                </a:lnTo>
              </a:path>
            </a:pathLst>
          </a:custGeom>
          <a:ln w="12700" cap="flat">
            <a:solidFill>
              <a:schemeClr val="tx1"/>
            </a:solidFill>
            <a:prstDash val="solid"/>
            <a:round/>
          </a:ln>
        </p:spPr>
        <p:txBody>
          <a:bodyPr rtlCol="0" anchor="ctr"/>
          <a:lstStyle/>
          <a:p>
            <a:endParaRPr lang="en-US" dirty="0"/>
          </a:p>
        </p:txBody>
      </p:sp>
      <p:sp>
        <p:nvSpPr>
          <p:cNvPr id="29" name="Freeform: Shape 28">
            <a:extLst>
              <a:ext uri="{FF2B5EF4-FFF2-40B4-BE49-F238E27FC236}">
                <a16:creationId xmlns:a16="http://schemas.microsoft.com/office/drawing/2014/main" id="{8AAE2ACB-1621-4048-B6F5-D3490088A9D8}"/>
              </a:ext>
            </a:extLst>
          </p:cNvPr>
          <p:cNvSpPr/>
          <p:nvPr/>
        </p:nvSpPr>
        <p:spPr>
          <a:xfrm>
            <a:off x="8798132" y="2202939"/>
            <a:ext cx="259834" cy="202982"/>
          </a:xfrm>
          <a:custGeom>
            <a:avLst/>
            <a:gdLst>
              <a:gd name="connsiteX0" fmla="*/ 139323 w 259834"/>
              <a:gd name="connsiteY0" fmla="*/ 0 h 202982"/>
              <a:gd name="connsiteX1" fmla="*/ 259834 w 259834"/>
              <a:gd name="connsiteY1" fmla="*/ 0 h 202982"/>
              <a:gd name="connsiteX2" fmla="*/ 259834 w 259834"/>
              <a:gd name="connsiteY2" fmla="*/ 202982 h 202982"/>
              <a:gd name="connsiteX3" fmla="*/ 0 w 259834"/>
              <a:gd name="connsiteY3" fmla="*/ 202982 h 202982"/>
            </a:gdLst>
            <a:ahLst/>
            <a:cxnLst>
              <a:cxn ang="0">
                <a:pos x="connsiteX0" y="connsiteY0"/>
              </a:cxn>
              <a:cxn ang="0">
                <a:pos x="connsiteX1" y="connsiteY1"/>
              </a:cxn>
              <a:cxn ang="0">
                <a:pos x="connsiteX2" y="connsiteY2"/>
              </a:cxn>
              <a:cxn ang="0">
                <a:pos x="connsiteX3" y="connsiteY3"/>
              </a:cxn>
            </a:cxnLst>
            <a:rect l="l" t="t" r="r" b="b"/>
            <a:pathLst>
              <a:path w="259834" h="202982">
                <a:moveTo>
                  <a:pt x="139323" y="0"/>
                </a:moveTo>
                <a:lnTo>
                  <a:pt x="259834" y="0"/>
                </a:lnTo>
                <a:lnTo>
                  <a:pt x="259834" y="202982"/>
                </a:lnTo>
                <a:lnTo>
                  <a:pt x="0" y="202982"/>
                </a:lnTo>
              </a:path>
            </a:pathLst>
          </a:custGeom>
          <a:noFill/>
          <a:ln w="12700" cap="flat">
            <a:solidFill>
              <a:schemeClr val="tx1"/>
            </a:solidFill>
            <a:prstDash val="solid"/>
            <a:round/>
          </a:ln>
        </p:spPr>
        <p:txBody>
          <a:bodyPr rtlCol="0" anchor="ctr"/>
          <a:lstStyle/>
          <a:p>
            <a:endParaRPr lang="en-US" dirty="0"/>
          </a:p>
        </p:txBody>
      </p:sp>
      <p:sp>
        <p:nvSpPr>
          <p:cNvPr id="30" name="Freeform: Shape 29">
            <a:extLst>
              <a:ext uri="{FF2B5EF4-FFF2-40B4-BE49-F238E27FC236}">
                <a16:creationId xmlns:a16="http://schemas.microsoft.com/office/drawing/2014/main" id="{90D3764D-8BFC-4932-8215-52256CD998FA}"/>
              </a:ext>
            </a:extLst>
          </p:cNvPr>
          <p:cNvSpPr/>
          <p:nvPr/>
        </p:nvSpPr>
        <p:spPr>
          <a:xfrm>
            <a:off x="9084521" y="2063148"/>
            <a:ext cx="265636" cy="342565"/>
          </a:xfrm>
          <a:custGeom>
            <a:avLst/>
            <a:gdLst>
              <a:gd name="connsiteX0" fmla="*/ 0 w 265636"/>
              <a:gd name="connsiteY0" fmla="*/ 139791 h 342565"/>
              <a:gd name="connsiteX1" fmla="*/ 0 w 265636"/>
              <a:gd name="connsiteY1" fmla="*/ 139791 h 342565"/>
              <a:gd name="connsiteX2" fmla="*/ 31180 w 265636"/>
              <a:gd name="connsiteY2" fmla="*/ 126851 h 342565"/>
              <a:gd name="connsiteX3" fmla="*/ 88084 w 265636"/>
              <a:gd name="connsiteY3" fmla="*/ 69999 h 342565"/>
              <a:gd name="connsiteX4" fmla="*/ 103154 w 265636"/>
              <a:gd name="connsiteY4" fmla="*/ 39495 h 342565"/>
              <a:gd name="connsiteX5" fmla="*/ 114899 w 265636"/>
              <a:gd name="connsiteY5" fmla="*/ 11641 h 342565"/>
              <a:gd name="connsiteX6" fmla="*/ 132411 w 265636"/>
              <a:gd name="connsiteY6" fmla="*/ 0 h 342565"/>
              <a:gd name="connsiteX7" fmla="*/ 157823 w 265636"/>
              <a:gd name="connsiteY7" fmla="*/ 25412 h 342565"/>
              <a:gd name="connsiteX8" fmla="*/ 151431 w 265636"/>
              <a:gd name="connsiteY8" fmla="*/ 63451 h 342565"/>
              <a:gd name="connsiteX9" fmla="*/ 122070 w 265636"/>
              <a:gd name="connsiteY9" fmla="*/ 128098 h 342565"/>
              <a:gd name="connsiteX10" fmla="*/ 123733 w 265636"/>
              <a:gd name="connsiteY10" fmla="*/ 137192 h 342565"/>
              <a:gd name="connsiteX11" fmla="*/ 123733 w 265636"/>
              <a:gd name="connsiteY11" fmla="*/ 137192 h 342565"/>
              <a:gd name="connsiteX12" fmla="*/ 129449 w 265636"/>
              <a:gd name="connsiteY12" fmla="*/ 139583 h 342565"/>
              <a:gd name="connsiteX13" fmla="*/ 226887 w 265636"/>
              <a:gd name="connsiteY13" fmla="*/ 139583 h 342565"/>
              <a:gd name="connsiteX14" fmla="*/ 252403 w 265636"/>
              <a:gd name="connsiteY14" fmla="*/ 159642 h 342565"/>
              <a:gd name="connsiteX15" fmla="*/ 232785 w 265636"/>
              <a:gd name="connsiteY15" fmla="*/ 189757 h 342565"/>
              <a:gd name="connsiteX16" fmla="*/ 227563 w 265636"/>
              <a:gd name="connsiteY16" fmla="*/ 190302 h 342565"/>
              <a:gd name="connsiteX17" fmla="*/ 239619 w 265636"/>
              <a:gd name="connsiteY17" fmla="*/ 190302 h 342565"/>
              <a:gd name="connsiteX18" fmla="*/ 265083 w 265636"/>
              <a:gd name="connsiteY18" fmla="*/ 210414 h 342565"/>
              <a:gd name="connsiteX19" fmla="*/ 245465 w 265636"/>
              <a:gd name="connsiteY19" fmla="*/ 240528 h 342565"/>
              <a:gd name="connsiteX20" fmla="*/ 240243 w 265636"/>
              <a:gd name="connsiteY20" fmla="*/ 241074 h 342565"/>
              <a:gd name="connsiteX21" fmla="*/ 227563 w 265636"/>
              <a:gd name="connsiteY21" fmla="*/ 241074 h 342565"/>
              <a:gd name="connsiteX22" fmla="*/ 252948 w 265636"/>
              <a:gd name="connsiteY22" fmla="*/ 266512 h 342565"/>
              <a:gd name="connsiteX23" fmla="*/ 252403 w 265636"/>
              <a:gd name="connsiteY23" fmla="*/ 271734 h 342565"/>
              <a:gd name="connsiteX24" fmla="*/ 226887 w 265636"/>
              <a:gd name="connsiteY24" fmla="*/ 291794 h 342565"/>
              <a:gd name="connsiteX25" fmla="*/ 214883 w 265636"/>
              <a:gd name="connsiteY25" fmla="*/ 291794 h 342565"/>
              <a:gd name="connsiteX26" fmla="*/ 240269 w 265636"/>
              <a:gd name="connsiteY26" fmla="*/ 317231 h 342565"/>
              <a:gd name="connsiteX27" fmla="*/ 239723 w 265636"/>
              <a:gd name="connsiteY27" fmla="*/ 322454 h 342565"/>
              <a:gd name="connsiteX28" fmla="*/ 214207 w 265636"/>
              <a:gd name="connsiteY28" fmla="*/ 342565 h 342565"/>
              <a:gd name="connsiteX29" fmla="*/ 63919 w 265636"/>
              <a:gd name="connsiteY29" fmla="*/ 342565 h 342565"/>
              <a:gd name="connsiteX30" fmla="*/ 37052 w 265636"/>
              <a:gd name="connsiteY30" fmla="*/ 336225 h 342565"/>
              <a:gd name="connsiteX31" fmla="*/ 37052 w 265636"/>
              <a:gd name="connsiteY31" fmla="*/ 336225 h 342565"/>
              <a:gd name="connsiteX32" fmla="*/ 10186 w 265636"/>
              <a:gd name="connsiteY32" fmla="*/ 329885 h 342565"/>
              <a:gd name="connsiteX33" fmla="*/ 5353 w 265636"/>
              <a:gd name="connsiteY33" fmla="*/ 329885 h 3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5636" h="342565">
                <a:moveTo>
                  <a:pt x="0" y="139791"/>
                </a:moveTo>
                <a:lnTo>
                  <a:pt x="0" y="139791"/>
                </a:lnTo>
                <a:cubicBezTo>
                  <a:pt x="11698" y="139791"/>
                  <a:pt x="22917" y="135134"/>
                  <a:pt x="31180" y="126851"/>
                </a:cubicBezTo>
                <a:lnTo>
                  <a:pt x="88084" y="69999"/>
                </a:lnTo>
                <a:lnTo>
                  <a:pt x="103154" y="39495"/>
                </a:lnTo>
                <a:lnTo>
                  <a:pt x="114899" y="11641"/>
                </a:lnTo>
                <a:cubicBezTo>
                  <a:pt x="117876" y="4602"/>
                  <a:pt x="124767" y="21"/>
                  <a:pt x="132411" y="0"/>
                </a:cubicBezTo>
                <a:cubicBezTo>
                  <a:pt x="146448" y="0"/>
                  <a:pt x="157823" y="11377"/>
                  <a:pt x="157823" y="25412"/>
                </a:cubicBezTo>
                <a:cubicBezTo>
                  <a:pt x="156929" y="38268"/>
                  <a:pt x="154788" y="51008"/>
                  <a:pt x="151431" y="63451"/>
                </a:cubicBezTo>
                <a:lnTo>
                  <a:pt x="122070" y="128098"/>
                </a:lnTo>
                <a:cubicBezTo>
                  <a:pt x="120672" y="131180"/>
                  <a:pt x="121337" y="134807"/>
                  <a:pt x="123733" y="137192"/>
                </a:cubicBezTo>
                <a:lnTo>
                  <a:pt x="123733" y="137192"/>
                </a:lnTo>
                <a:cubicBezTo>
                  <a:pt x="125245" y="138720"/>
                  <a:pt x="127303" y="139578"/>
                  <a:pt x="129449" y="139583"/>
                </a:cubicBezTo>
                <a:lnTo>
                  <a:pt x="226887" y="139583"/>
                </a:lnTo>
                <a:cubicBezTo>
                  <a:pt x="239037" y="139484"/>
                  <a:pt x="249633" y="147814"/>
                  <a:pt x="252403" y="159642"/>
                </a:cubicBezTo>
                <a:cubicBezTo>
                  <a:pt x="255303" y="173372"/>
                  <a:pt x="246520" y="186857"/>
                  <a:pt x="232785" y="189757"/>
                </a:cubicBezTo>
                <a:cubicBezTo>
                  <a:pt x="231070" y="190115"/>
                  <a:pt x="229319" y="190302"/>
                  <a:pt x="227563" y="190302"/>
                </a:cubicBezTo>
                <a:lnTo>
                  <a:pt x="239619" y="190302"/>
                </a:lnTo>
                <a:cubicBezTo>
                  <a:pt x="251764" y="190230"/>
                  <a:pt x="262339" y="198581"/>
                  <a:pt x="265083" y="210414"/>
                </a:cubicBezTo>
                <a:cubicBezTo>
                  <a:pt x="267982" y="224143"/>
                  <a:pt x="259200" y="237629"/>
                  <a:pt x="245465" y="240528"/>
                </a:cubicBezTo>
                <a:cubicBezTo>
                  <a:pt x="243750" y="240887"/>
                  <a:pt x="241999" y="241074"/>
                  <a:pt x="240243" y="241074"/>
                </a:cubicBezTo>
                <a:lnTo>
                  <a:pt x="227563" y="241074"/>
                </a:lnTo>
                <a:cubicBezTo>
                  <a:pt x="241599" y="241090"/>
                  <a:pt x="252964" y="252476"/>
                  <a:pt x="252948" y="266512"/>
                </a:cubicBezTo>
                <a:cubicBezTo>
                  <a:pt x="252948" y="268263"/>
                  <a:pt x="252767" y="270014"/>
                  <a:pt x="252403" y="271734"/>
                </a:cubicBezTo>
                <a:cubicBezTo>
                  <a:pt x="249633" y="283562"/>
                  <a:pt x="239037" y="291892"/>
                  <a:pt x="226887" y="291794"/>
                </a:cubicBezTo>
                <a:lnTo>
                  <a:pt x="214883" y="291794"/>
                </a:lnTo>
                <a:cubicBezTo>
                  <a:pt x="228919" y="291809"/>
                  <a:pt x="240284" y="303195"/>
                  <a:pt x="240269" y="317231"/>
                </a:cubicBezTo>
                <a:cubicBezTo>
                  <a:pt x="240269" y="318983"/>
                  <a:pt x="240087" y="320734"/>
                  <a:pt x="239723" y="322454"/>
                </a:cubicBezTo>
                <a:cubicBezTo>
                  <a:pt x="236974" y="334302"/>
                  <a:pt x="226373" y="342659"/>
                  <a:pt x="214207" y="342565"/>
                </a:cubicBezTo>
                <a:lnTo>
                  <a:pt x="63919" y="342565"/>
                </a:lnTo>
                <a:cubicBezTo>
                  <a:pt x="54596" y="342555"/>
                  <a:pt x="45398" y="340383"/>
                  <a:pt x="37052" y="336225"/>
                </a:cubicBezTo>
                <a:lnTo>
                  <a:pt x="37052" y="336225"/>
                </a:lnTo>
                <a:cubicBezTo>
                  <a:pt x="28717" y="332031"/>
                  <a:pt x="19514" y="329859"/>
                  <a:pt x="10186" y="329885"/>
                </a:cubicBezTo>
                <a:lnTo>
                  <a:pt x="5353" y="329885"/>
                </a:lnTo>
              </a:path>
            </a:pathLst>
          </a:custGeom>
          <a:noFill/>
          <a:ln w="12700" cap="flat">
            <a:solidFill>
              <a:schemeClr val="tx1"/>
            </a:solidFill>
            <a:prstDash val="solid"/>
            <a:round/>
          </a:ln>
        </p:spPr>
        <p:txBody>
          <a:bodyPr rtlCol="0" anchor="ctr"/>
          <a:lstStyle/>
          <a:p>
            <a:endParaRPr lang="en-US" dirty="0"/>
          </a:p>
        </p:txBody>
      </p:sp>
      <p:sp>
        <p:nvSpPr>
          <p:cNvPr id="31" name="Freeform: Shape 30">
            <a:extLst>
              <a:ext uri="{FF2B5EF4-FFF2-40B4-BE49-F238E27FC236}">
                <a16:creationId xmlns:a16="http://schemas.microsoft.com/office/drawing/2014/main" id="{D0BCEDF8-45FA-4340-8F31-AB69C39CCC86}"/>
              </a:ext>
            </a:extLst>
          </p:cNvPr>
          <p:cNvSpPr/>
          <p:nvPr/>
        </p:nvSpPr>
        <p:spPr>
          <a:xfrm>
            <a:off x="9026266" y="2380561"/>
            <a:ext cx="12679" cy="5196"/>
          </a:xfrm>
          <a:custGeom>
            <a:avLst/>
            <a:gdLst>
              <a:gd name="connsiteX0" fmla="*/ 12680 w 12679"/>
              <a:gd name="connsiteY0" fmla="*/ 0 h 5196"/>
              <a:gd name="connsiteX1" fmla="*/ 0 w 12679"/>
              <a:gd name="connsiteY1" fmla="*/ 0 h 5196"/>
            </a:gdLst>
            <a:ahLst/>
            <a:cxnLst>
              <a:cxn ang="0">
                <a:pos x="connsiteX0" y="connsiteY0"/>
              </a:cxn>
              <a:cxn ang="0">
                <a:pos x="connsiteX1" y="connsiteY1"/>
              </a:cxn>
            </a:cxnLst>
            <a:rect l="l" t="t" r="r" b="b"/>
            <a:pathLst>
              <a:path w="12679" h="5196">
                <a:moveTo>
                  <a:pt x="12680" y="0"/>
                </a:moveTo>
                <a:lnTo>
                  <a:pt x="0" y="0"/>
                </a:lnTo>
              </a:path>
            </a:pathLst>
          </a:custGeom>
          <a:ln w="12700" cap="flat">
            <a:solidFill>
              <a:schemeClr val="tx1"/>
            </a:solidFill>
            <a:prstDash val="solid"/>
            <a:round/>
          </a:ln>
        </p:spPr>
        <p:txBody>
          <a:bodyPr rtlCol="0" anchor="ctr"/>
          <a:lstStyle/>
          <a:p>
            <a:endParaRPr lang="en-US" dirty="0"/>
          </a:p>
        </p:txBody>
      </p:sp>
      <p:sp>
        <p:nvSpPr>
          <p:cNvPr id="32" name="Freeform: Shape 31">
            <a:extLst>
              <a:ext uri="{FF2B5EF4-FFF2-40B4-BE49-F238E27FC236}">
                <a16:creationId xmlns:a16="http://schemas.microsoft.com/office/drawing/2014/main" id="{415F9D7F-DC53-49DD-9FF7-608F1168A0B9}"/>
              </a:ext>
            </a:extLst>
          </p:cNvPr>
          <p:cNvSpPr/>
          <p:nvPr/>
        </p:nvSpPr>
        <p:spPr>
          <a:xfrm>
            <a:off x="9000907" y="2380561"/>
            <a:ext cx="12679" cy="5196"/>
          </a:xfrm>
          <a:custGeom>
            <a:avLst/>
            <a:gdLst>
              <a:gd name="connsiteX0" fmla="*/ 12680 w 12679"/>
              <a:gd name="connsiteY0" fmla="*/ 0 h 5196"/>
              <a:gd name="connsiteX1" fmla="*/ 0 w 12679"/>
              <a:gd name="connsiteY1" fmla="*/ 0 h 5196"/>
            </a:gdLst>
            <a:ahLst/>
            <a:cxnLst>
              <a:cxn ang="0">
                <a:pos x="connsiteX0" y="connsiteY0"/>
              </a:cxn>
              <a:cxn ang="0">
                <a:pos x="connsiteX1" y="connsiteY1"/>
              </a:cxn>
            </a:cxnLst>
            <a:rect l="l" t="t" r="r" b="b"/>
            <a:pathLst>
              <a:path w="12679" h="5196">
                <a:moveTo>
                  <a:pt x="12680" y="0"/>
                </a:moveTo>
                <a:lnTo>
                  <a:pt x="0" y="0"/>
                </a:lnTo>
              </a:path>
            </a:pathLst>
          </a:custGeom>
          <a:ln w="12700" cap="flat">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D6B9C763-604D-4164-AC8A-535D292F7349}"/>
              </a:ext>
            </a:extLst>
          </p:cNvPr>
          <p:cNvSpPr/>
          <p:nvPr/>
        </p:nvSpPr>
        <p:spPr>
          <a:xfrm>
            <a:off x="8969155" y="2202939"/>
            <a:ext cx="5196" cy="202982"/>
          </a:xfrm>
          <a:custGeom>
            <a:avLst/>
            <a:gdLst>
              <a:gd name="connsiteX0" fmla="*/ 0 w 5196"/>
              <a:gd name="connsiteY0" fmla="*/ 0 h 202982"/>
              <a:gd name="connsiteX1" fmla="*/ 0 w 5196"/>
              <a:gd name="connsiteY1" fmla="*/ 202982 h 202982"/>
            </a:gdLst>
            <a:ahLst/>
            <a:cxnLst>
              <a:cxn ang="0">
                <a:pos x="connsiteX0" y="connsiteY0"/>
              </a:cxn>
              <a:cxn ang="0">
                <a:pos x="connsiteX1" y="connsiteY1"/>
              </a:cxn>
            </a:cxnLst>
            <a:rect l="l" t="t" r="r" b="b"/>
            <a:pathLst>
              <a:path w="5196" h="202982">
                <a:moveTo>
                  <a:pt x="0" y="0"/>
                </a:moveTo>
                <a:lnTo>
                  <a:pt x="0" y="202982"/>
                </a:lnTo>
              </a:path>
            </a:pathLst>
          </a:custGeom>
          <a:ln w="12700" cap="flat">
            <a:solidFill>
              <a:schemeClr val="tx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634ED1CD-98CA-4C35-A7BA-E700FE9D52CB}"/>
              </a:ext>
            </a:extLst>
          </p:cNvPr>
          <p:cNvSpPr/>
          <p:nvPr/>
        </p:nvSpPr>
        <p:spPr>
          <a:xfrm>
            <a:off x="9242344" y="2253658"/>
            <a:ext cx="69739" cy="5196"/>
          </a:xfrm>
          <a:custGeom>
            <a:avLst/>
            <a:gdLst>
              <a:gd name="connsiteX0" fmla="*/ 69739 w 69739"/>
              <a:gd name="connsiteY0" fmla="*/ 0 h 5196"/>
              <a:gd name="connsiteX1" fmla="*/ 0 w 69739"/>
              <a:gd name="connsiteY1" fmla="*/ 0 h 5196"/>
            </a:gdLst>
            <a:ahLst/>
            <a:cxnLst>
              <a:cxn ang="0">
                <a:pos x="connsiteX0" y="connsiteY0"/>
              </a:cxn>
              <a:cxn ang="0">
                <a:pos x="connsiteX1" y="connsiteY1"/>
              </a:cxn>
            </a:cxnLst>
            <a:rect l="l" t="t" r="r" b="b"/>
            <a:pathLst>
              <a:path w="69739" h="5196">
                <a:moveTo>
                  <a:pt x="69739" y="0"/>
                </a:moveTo>
                <a:lnTo>
                  <a:pt x="0" y="0"/>
                </a:lnTo>
              </a:path>
            </a:pathLst>
          </a:custGeom>
          <a:ln w="12700"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CA8404B2-D188-4088-97E1-607F4E36A45B}"/>
              </a:ext>
            </a:extLst>
          </p:cNvPr>
          <p:cNvSpPr/>
          <p:nvPr/>
        </p:nvSpPr>
        <p:spPr>
          <a:xfrm>
            <a:off x="9248684" y="2304430"/>
            <a:ext cx="63399" cy="5196"/>
          </a:xfrm>
          <a:custGeom>
            <a:avLst/>
            <a:gdLst>
              <a:gd name="connsiteX0" fmla="*/ 63400 w 63399"/>
              <a:gd name="connsiteY0" fmla="*/ 0 h 5196"/>
              <a:gd name="connsiteX1" fmla="*/ 0 w 63399"/>
              <a:gd name="connsiteY1" fmla="*/ 0 h 5196"/>
            </a:gdLst>
            <a:ahLst/>
            <a:cxnLst>
              <a:cxn ang="0">
                <a:pos x="connsiteX0" y="connsiteY0"/>
              </a:cxn>
              <a:cxn ang="0">
                <a:pos x="connsiteX1" y="connsiteY1"/>
              </a:cxn>
            </a:cxnLst>
            <a:rect l="l" t="t" r="r" b="b"/>
            <a:pathLst>
              <a:path w="63399" h="5196">
                <a:moveTo>
                  <a:pt x="63400" y="0"/>
                </a:moveTo>
                <a:lnTo>
                  <a:pt x="0" y="0"/>
                </a:lnTo>
              </a:path>
            </a:pathLst>
          </a:custGeom>
          <a:ln w="1270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1C9BB04A-52AA-4FF8-A38D-A29C6C9F5034}"/>
              </a:ext>
            </a:extLst>
          </p:cNvPr>
          <p:cNvSpPr/>
          <p:nvPr/>
        </p:nvSpPr>
        <p:spPr>
          <a:xfrm>
            <a:off x="9248684" y="2355149"/>
            <a:ext cx="50719" cy="5196"/>
          </a:xfrm>
          <a:custGeom>
            <a:avLst/>
            <a:gdLst>
              <a:gd name="connsiteX0" fmla="*/ 50720 w 50719"/>
              <a:gd name="connsiteY0" fmla="*/ 0 h 5196"/>
              <a:gd name="connsiteX1" fmla="*/ 0 w 50719"/>
              <a:gd name="connsiteY1" fmla="*/ 0 h 5196"/>
            </a:gdLst>
            <a:ahLst/>
            <a:cxnLst>
              <a:cxn ang="0">
                <a:pos x="connsiteX0" y="connsiteY0"/>
              </a:cxn>
              <a:cxn ang="0">
                <a:pos x="connsiteX1" y="connsiteY1"/>
              </a:cxn>
            </a:cxnLst>
            <a:rect l="l" t="t" r="r" b="b"/>
            <a:pathLst>
              <a:path w="50719" h="5196">
                <a:moveTo>
                  <a:pt x="50720" y="0"/>
                </a:moveTo>
                <a:lnTo>
                  <a:pt x="0" y="0"/>
                </a:lnTo>
              </a:path>
            </a:pathLst>
          </a:custGeom>
          <a:ln w="1270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AF8955EB-8569-42F1-8DD5-EA5A3BD2A5CD}"/>
              </a:ext>
            </a:extLst>
          </p:cNvPr>
          <p:cNvSpPr/>
          <p:nvPr/>
        </p:nvSpPr>
        <p:spPr>
          <a:xfrm>
            <a:off x="9229665" y="2202939"/>
            <a:ext cx="25359" cy="50719"/>
          </a:xfrm>
          <a:custGeom>
            <a:avLst/>
            <a:gdLst>
              <a:gd name="connsiteX0" fmla="*/ 25360 w 25359"/>
              <a:gd name="connsiteY0" fmla="*/ 50720 h 50719"/>
              <a:gd name="connsiteX1" fmla="*/ 0 w 25359"/>
              <a:gd name="connsiteY1" fmla="*/ 25360 h 50719"/>
              <a:gd name="connsiteX2" fmla="*/ 25360 w 25359"/>
              <a:gd name="connsiteY2" fmla="*/ 0 h 50719"/>
            </a:gdLst>
            <a:ahLst/>
            <a:cxnLst>
              <a:cxn ang="0">
                <a:pos x="connsiteX0" y="connsiteY0"/>
              </a:cxn>
              <a:cxn ang="0">
                <a:pos x="connsiteX1" y="connsiteY1"/>
              </a:cxn>
              <a:cxn ang="0">
                <a:pos x="connsiteX2" y="connsiteY2"/>
              </a:cxn>
            </a:cxnLst>
            <a:rect l="l" t="t" r="r" b="b"/>
            <a:pathLst>
              <a:path w="25359" h="50719">
                <a:moveTo>
                  <a:pt x="25360" y="50720"/>
                </a:moveTo>
                <a:cubicBezTo>
                  <a:pt x="11355" y="50720"/>
                  <a:pt x="0" y="39365"/>
                  <a:pt x="0" y="25360"/>
                </a:cubicBezTo>
                <a:cubicBezTo>
                  <a:pt x="0" y="11355"/>
                  <a:pt x="11355" y="0"/>
                  <a:pt x="25360" y="0"/>
                </a:cubicBezTo>
              </a:path>
            </a:pathLst>
          </a:custGeom>
          <a:noFill/>
          <a:ln w="1270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145FDF31-723F-4AB4-9B48-1C126516F427}"/>
              </a:ext>
            </a:extLst>
          </p:cNvPr>
          <p:cNvSpPr/>
          <p:nvPr/>
        </p:nvSpPr>
        <p:spPr>
          <a:xfrm>
            <a:off x="9215784" y="2253631"/>
            <a:ext cx="26560" cy="50825"/>
          </a:xfrm>
          <a:custGeom>
            <a:avLst/>
            <a:gdLst>
              <a:gd name="connsiteX0" fmla="*/ 26561 w 26560"/>
              <a:gd name="connsiteY0" fmla="*/ 50799 h 50825"/>
              <a:gd name="connsiteX1" fmla="*/ 26 w 26560"/>
              <a:gd name="connsiteY1" fmla="*/ 26562 h 50825"/>
              <a:gd name="connsiteX2" fmla="*/ 24264 w 26560"/>
              <a:gd name="connsiteY2" fmla="*/ 27 h 50825"/>
              <a:gd name="connsiteX3" fmla="*/ 26561 w 26560"/>
              <a:gd name="connsiteY3" fmla="*/ 27 h 50825"/>
            </a:gdLst>
            <a:ahLst/>
            <a:cxnLst>
              <a:cxn ang="0">
                <a:pos x="connsiteX0" y="connsiteY0"/>
              </a:cxn>
              <a:cxn ang="0">
                <a:pos x="connsiteX1" y="connsiteY1"/>
              </a:cxn>
              <a:cxn ang="0">
                <a:pos x="connsiteX2" y="connsiteY2"/>
              </a:cxn>
              <a:cxn ang="0">
                <a:pos x="connsiteX3" y="connsiteY3"/>
              </a:cxn>
            </a:cxnLst>
            <a:rect l="l" t="t" r="r" b="b"/>
            <a:pathLst>
              <a:path w="26560" h="50825">
                <a:moveTo>
                  <a:pt x="26561" y="50799"/>
                </a:moveTo>
                <a:cubicBezTo>
                  <a:pt x="12540" y="51433"/>
                  <a:pt x="660" y="40582"/>
                  <a:pt x="26" y="26562"/>
                </a:cubicBezTo>
                <a:cubicBezTo>
                  <a:pt x="-608" y="12541"/>
                  <a:pt x="10243" y="661"/>
                  <a:pt x="24264" y="27"/>
                </a:cubicBezTo>
                <a:cubicBezTo>
                  <a:pt x="25028" y="-9"/>
                  <a:pt x="25797" y="-9"/>
                  <a:pt x="26561" y="27"/>
                </a:cubicBezTo>
              </a:path>
            </a:pathLst>
          </a:custGeom>
          <a:noFill/>
          <a:ln w="1270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AD212C95-2918-4BB4-A7B6-D7387E566261}"/>
              </a:ext>
            </a:extLst>
          </p:cNvPr>
          <p:cNvSpPr/>
          <p:nvPr/>
        </p:nvSpPr>
        <p:spPr>
          <a:xfrm>
            <a:off x="9223325" y="2304430"/>
            <a:ext cx="25359" cy="50719"/>
          </a:xfrm>
          <a:custGeom>
            <a:avLst/>
            <a:gdLst>
              <a:gd name="connsiteX0" fmla="*/ 25360 w 25359"/>
              <a:gd name="connsiteY0" fmla="*/ 50720 h 50719"/>
              <a:gd name="connsiteX1" fmla="*/ 0 w 25359"/>
              <a:gd name="connsiteY1" fmla="*/ 25360 h 50719"/>
              <a:gd name="connsiteX2" fmla="*/ 25360 w 25359"/>
              <a:gd name="connsiteY2" fmla="*/ 0 h 50719"/>
            </a:gdLst>
            <a:ahLst/>
            <a:cxnLst>
              <a:cxn ang="0">
                <a:pos x="connsiteX0" y="connsiteY0"/>
              </a:cxn>
              <a:cxn ang="0">
                <a:pos x="connsiteX1" y="connsiteY1"/>
              </a:cxn>
              <a:cxn ang="0">
                <a:pos x="connsiteX2" y="connsiteY2"/>
              </a:cxn>
            </a:cxnLst>
            <a:rect l="l" t="t" r="r" b="b"/>
            <a:pathLst>
              <a:path w="25359" h="50719">
                <a:moveTo>
                  <a:pt x="25360" y="50720"/>
                </a:moveTo>
                <a:cubicBezTo>
                  <a:pt x="11355" y="50720"/>
                  <a:pt x="0" y="39365"/>
                  <a:pt x="0" y="25360"/>
                </a:cubicBezTo>
                <a:cubicBezTo>
                  <a:pt x="0" y="11355"/>
                  <a:pt x="11355" y="0"/>
                  <a:pt x="25360" y="0"/>
                </a:cubicBezTo>
              </a:path>
            </a:pathLst>
          </a:custGeom>
          <a:noFill/>
          <a:ln w="12700" cap="flat">
            <a:solidFill>
              <a:schemeClr val="tx1"/>
            </a:solidFill>
            <a:prstDash val="solid"/>
            <a:round/>
          </a:ln>
        </p:spPr>
        <p:txBody>
          <a:bodyPr rtlCol="0" anchor="ctr"/>
          <a:lstStyle/>
          <a:p>
            <a:endParaRPr lang="en-US" dirty="0"/>
          </a:p>
        </p:txBody>
      </p:sp>
      <p:sp>
        <p:nvSpPr>
          <p:cNvPr id="40" name="Freeform: Shape 39">
            <a:extLst>
              <a:ext uri="{FF2B5EF4-FFF2-40B4-BE49-F238E27FC236}">
                <a16:creationId xmlns:a16="http://schemas.microsoft.com/office/drawing/2014/main" id="{E2B0EC86-238B-4359-A506-F326D0A41070}"/>
              </a:ext>
            </a:extLst>
          </p:cNvPr>
          <p:cNvSpPr/>
          <p:nvPr/>
        </p:nvSpPr>
        <p:spPr>
          <a:xfrm>
            <a:off x="9234804" y="2355122"/>
            <a:ext cx="26560" cy="50825"/>
          </a:xfrm>
          <a:custGeom>
            <a:avLst/>
            <a:gdLst>
              <a:gd name="connsiteX0" fmla="*/ 26561 w 26560"/>
              <a:gd name="connsiteY0" fmla="*/ 50799 h 50825"/>
              <a:gd name="connsiteX1" fmla="*/ 26 w 26560"/>
              <a:gd name="connsiteY1" fmla="*/ 26562 h 50825"/>
              <a:gd name="connsiteX2" fmla="*/ 24264 w 26560"/>
              <a:gd name="connsiteY2" fmla="*/ 27 h 50825"/>
              <a:gd name="connsiteX3" fmla="*/ 26561 w 26560"/>
              <a:gd name="connsiteY3" fmla="*/ 27 h 50825"/>
            </a:gdLst>
            <a:ahLst/>
            <a:cxnLst>
              <a:cxn ang="0">
                <a:pos x="connsiteX0" y="connsiteY0"/>
              </a:cxn>
              <a:cxn ang="0">
                <a:pos x="connsiteX1" y="connsiteY1"/>
              </a:cxn>
              <a:cxn ang="0">
                <a:pos x="connsiteX2" y="connsiteY2"/>
              </a:cxn>
              <a:cxn ang="0">
                <a:pos x="connsiteX3" y="connsiteY3"/>
              </a:cxn>
            </a:cxnLst>
            <a:rect l="l" t="t" r="r" b="b"/>
            <a:pathLst>
              <a:path w="26560" h="50825">
                <a:moveTo>
                  <a:pt x="26561" y="50799"/>
                </a:moveTo>
                <a:cubicBezTo>
                  <a:pt x="12540" y="51433"/>
                  <a:pt x="660" y="40582"/>
                  <a:pt x="26" y="26562"/>
                </a:cubicBezTo>
                <a:cubicBezTo>
                  <a:pt x="-608" y="12541"/>
                  <a:pt x="10243" y="661"/>
                  <a:pt x="24264" y="27"/>
                </a:cubicBezTo>
                <a:cubicBezTo>
                  <a:pt x="25028" y="-9"/>
                  <a:pt x="25797" y="-9"/>
                  <a:pt x="26561" y="27"/>
                </a:cubicBezTo>
              </a:path>
            </a:pathLst>
          </a:custGeom>
          <a:noFill/>
          <a:ln w="12700" cap="flat">
            <a:solidFill>
              <a:schemeClr val="tx1"/>
            </a:solidFill>
            <a:prstDash val="solid"/>
            <a:round/>
          </a:ln>
        </p:spPr>
        <p:txBody>
          <a:bodyPr rtlCol="0" anchor="ctr"/>
          <a:lstStyle/>
          <a:p>
            <a:endParaRPr lang="en-US" dirty="0"/>
          </a:p>
        </p:txBody>
      </p:sp>
      <p:pic>
        <p:nvPicPr>
          <p:cNvPr id="42" name="Graphic 41">
            <a:extLst>
              <a:ext uri="{FF2B5EF4-FFF2-40B4-BE49-F238E27FC236}">
                <a16:creationId xmlns:a16="http://schemas.microsoft.com/office/drawing/2014/main" id="{AFE17E15-0BBB-405C-BE09-02F3E3D292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561699" y="2022642"/>
            <a:ext cx="542925" cy="95250"/>
          </a:xfrm>
          <a:prstGeom prst="rect">
            <a:avLst/>
          </a:prstGeom>
        </p:spPr>
      </p:pic>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2D6C05E-E523-4DCE-B9AF-7F6933C454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222" t="1554" r="16560"/>
          <a:stretch/>
        </p:blipFill>
        <p:spPr>
          <a:xfrm>
            <a:off x="0" y="0"/>
            <a:ext cx="12192001" cy="6857999"/>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 (and pronouns)</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535531"/>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 (and pronouns)</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535531"/>
          </a:xfrm>
        </p:spPr>
        <p:txBody>
          <a:bodyPr/>
          <a:lstStyle>
            <a:lvl1pPr marL="0" indent="0">
              <a:spcAft>
                <a:spcPts val="300"/>
              </a:spcAft>
              <a:buNone/>
              <a:defRPr sz="1600"/>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91268B6-0673-4533-8567-F791FFBC65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222" t="1554" r="16560"/>
          <a:stretch/>
        </p:blipFill>
        <p:spPr>
          <a:xfrm>
            <a:off x="0" y="0"/>
            <a:ext cx="12192001" cy="6857999"/>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535531"/>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3129724" y="5066907"/>
            <a:ext cx="2661369" cy="535531"/>
          </a:xfrm>
        </p:spPr>
        <p:txBody>
          <a:bodyPr/>
          <a:lstStyle>
            <a:lvl1pPr marL="0" indent="0">
              <a:spcAft>
                <a:spcPts val="300"/>
              </a:spcAft>
              <a:buNone/>
              <a:defRPr sz="1600"/>
            </a:lvl1pPr>
          </a:lstStyle>
          <a:p>
            <a:pPr lvl="0"/>
            <a:r>
              <a:rPr lang="en-US" dirty="0"/>
              <a:t>Job title</a:t>
            </a:r>
            <a:br>
              <a:rPr lang="en-US" dirty="0"/>
            </a:br>
            <a:r>
              <a:rPr lang="en-US" dirty="0"/>
              <a:t>Company</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1" name="Text Placeholder 10">
            <a:extLst>
              <a:ext uri="{FF2B5EF4-FFF2-40B4-BE49-F238E27FC236}">
                <a16:creationId xmlns:a16="http://schemas.microsoft.com/office/drawing/2014/main" id="{4843BB2E-CB2F-494D-955B-1C0AE8CE9C64}"/>
              </a:ext>
            </a:extLst>
          </p:cNvPr>
          <p:cNvSpPr>
            <a:spLocks noGrp="1"/>
          </p:cNvSpPr>
          <p:nvPr>
            <p:ph type="body" sz="quarter" idx="16" hasCustomPrompt="1"/>
          </p:nvPr>
        </p:nvSpPr>
        <p:spPr>
          <a:xfrm>
            <a:off x="5936531" y="5066907"/>
            <a:ext cx="2661369" cy="535531"/>
          </a:xfrm>
        </p:spPr>
        <p:txBody>
          <a:bodyPr/>
          <a:lstStyle>
            <a:lvl1pPr marL="0" indent="0">
              <a:spcAft>
                <a:spcPts val="300"/>
              </a:spcAft>
              <a:buNone/>
              <a:defRPr sz="1600"/>
            </a:lvl1pPr>
          </a:lstStyle>
          <a:p>
            <a:pPr lvl="0"/>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8AE1A5-01D7-4B91-980E-A6C268064E9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pic>
        <p:nvPicPr>
          <p:cNvPr id="4" name="Picture 3">
            <a:extLst>
              <a:ext uri="{FF2B5EF4-FFF2-40B4-BE49-F238E27FC236}">
                <a16:creationId xmlns:a16="http://schemas.microsoft.com/office/drawing/2014/main" id="{ED2DBBAA-3959-484F-94F5-F7FB6EFCE17B}"/>
              </a:ext>
            </a:extLst>
          </p:cNvPr>
          <p:cNvPicPr>
            <a:picLocks noChangeAspect="1"/>
          </p:cNvPicPr>
          <p:nvPr userDrawn="1"/>
        </p:nvPicPr>
        <p:blipFill>
          <a:blip r:embed="rId3"/>
          <a:srcRect/>
          <a:stretch/>
        </p:blipFill>
        <p:spPr>
          <a:xfrm>
            <a:off x="292501" y="6428661"/>
            <a:ext cx="388818" cy="219592"/>
          </a:xfrm>
          <a:prstGeom prst="rect">
            <a:avLst/>
          </a:prstGeom>
        </p:spPr>
      </p:pic>
      <p:sp>
        <p:nvSpPr>
          <p:cNvPr id="5" name="TextBox 3">
            <a:extLst>
              <a:ext uri="{FF2B5EF4-FFF2-40B4-BE49-F238E27FC236}">
                <a16:creationId xmlns:a16="http://schemas.microsoft.com/office/drawing/2014/main" id="{A81ACFA9-9474-4212-B404-1E2B579C7DE3}"/>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4.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6/12/2023</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pic>
        <p:nvPicPr>
          <p:cNvPr id="10" name="Graphic 9">
            <a:extLst>
              <a:ext uri="{FF2B5EF4-FFF2-40B4-BE49-F238E27FC236}">
                <a16:creationId xmlns:a16="http://schemas.microsoft.com/office/drawing/2014/main" id="{17741ECD-4821-4ECF-ABBA-160282A3134C}"/>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0" y="0"/>
            <a:ext cx="80304" cy="6858000"/>
          </a:xfrm>
          <a:prstGeom prst="rect">
            <a:avLst/>
          </a:prstGeom>
        </p:spPr>
      </p:pic>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s12d.com/reinforce2023-grc373"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80485-D0D1-4445-99CD-8C4427FBABF7}"/>
              </a:ext>
            </a:extLst>
          </p:cNvPr>
          <p:cNvSpPr>
            <a:spLocks noGrp="1"/>
          </p:cNvSpPr>
          <p:nvPr>
            <p:ph type="title"/>
          </p:nvPr>
        </p:nvSpPr>
        <p:spPr>
          <a:xfrm>
            <a:off x="0" y="-660400"/>
            <a:ext cx="12192000" cy="638175"/>
          </a:xfrm>
        </p:spPr>
        <p:txBody>
          <a:bodyPr/>
          <a:lstStyle/>
          <a:p>
            <a:r>
              <a:rPr lang="en-US" dirty="0"/>
              <a:t>Welcome slide</a:t>
            </a:r>
          </a:p>
        </p:txBody>
      </p:sp>
    </p:spTree>
    <p:extLst>
      <p:ext uri="{BB962C8B-B14F-4D97-AF65-F5344CB8AC3E}">
        <p14:creationId xmlns:p14="http://schemas.microsoft.com/office/powerpoint/2010/main" val="1080020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E690-5BF9-1110-07B4-FA94E6DC49A2}"/>
              </a:ext>
            </a:extLst>
          </p:cNvPr>
          <p:cNvSpPr>
            <a:spLocks noGrp="1"/>
          </p:cNvSpPr>
          <p:nvPr>
            <p:ph type="title"/>
          </p:nvPr>
        </p:nvSpPr>
        <p:spPr>
          <a:xfrm>
            <a:off x="304800" y="304800"/>
            <a:ext cx="11582400" cy="638175"/>
          </a:xfrm>
        </p:spPr>
        <p:txBody>
          <a:bodyPr/>
          <a:lstStyle/>
          <a:p>
            <a:r>
              <a:rPr lang="en-US" dirty="0"/>
              <a:t>Our plan for today</a:t>
            </a:r>
          </a:p>
        </p:txBody>
      </p:sp>
      <p:sp>
        <p:nvSpPr>
          <p:cNvPr id="4" name="Oval 3">
            <a:extLst>
              <a:ext uri="{FF2B5EF4-FFF2-40B4-BE49-F238E27FC236}">
                <a16:creationId xmlns:a16="http://schemas.microsoft.com/office/drawing/2014/main" id="{54121F5F-30DB-75AE-20F0-1C3D03574B90}"/>
              </a:ext>
            </a:extLst>
          </p:cNvPr>
          <p:cNvSpPr/>
          <p:nvPr/>
        </p:nvSpPr>
        <p:spPr>
          <a:xfrm>
            <a:off x="1339702" y="3135529"/>
            <a:ext cx="988828" cy="9888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5" name="Oval 4">
            <a:extLst>
              <a:ext uri="{FF2B5EF4-FFF2-40B4-BE49-F238E27FC236}">
                <a16:creationId xmlns:a16="http://schemas.microsoft.com/office/drawing/2014/main" id="{B171A064-D597-7F22-1AD4-DB11869A3AE1}"/>
              </a:ext>
            </a:extLst>
          </p:cNvPr>
          <p:cNvSpPr/>
          <p:nvPr/>
        </p:nvSpPr>
        <p:spPr>
          <a:xfrm>
            <a:off x="2927496" y="3135529"/>
            <a:ext cx="988828" cy="988828"/>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6" name="Oval 5">
            <a:extLst>
              <a:ext uri="{FF2B5EF4-FFF2-40B4-BE49-F238E27FC236}">
                <a16:creationId xmlns:a16="http://schemas.microsoft.com/office/drawing/2014/main" id="{AF209A14-FED8-8824-B889-A241980D2F4C}"/>
              </a:ext>
            </a:extLst>
          </p:cNvPr>
          <p:cNvSpPr/>
          <p:nvPr/>
        </p:nvSpPr>
        <p:spPr>
          <a:xfrm>
            <a:off x="5107172" y="1905697"/>
            <a:ext cx="988828" cy="98882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7" name="Oval 6">
            <a:extLst>
              <a:ext uri="{FF2B5EF4-FFF2-40B4-BE49-F238E27FC236}">
                <a16:creationId xmlns:a16="http://schemas.microsoft.com/office/drawing/2014/main" id="{5EC23931-C1AE-AA85-DCF2-1266519B382F}"/>
              </a:ext>
            </a:extLst>
          </p:cNvPr>
          <p:cNvSpPr/>
          <p:nvPr/>
        </p:nvSpPr>
        <p:spPr>
          <a:xfrm>
            <a:off x="5107172" y="4365361"/>
            <a:ext cx="988828" cy="98882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8" name="Oval 7">
            <a:extLst>
              <a:ext uri="{FF2B5EF4-FFF2-40B4-BE49-F238E27FC236}">
                <a16:creationId xmlns:a16="http://schemas.microsoft.com/office/drawing/2014/main" id="{2B490CE7-0577-41DF-52B4-771B6EB41571}"/>
              </a:ext>
            </a:extLst>
          </p:cNvPr>
          <p:cNvSpPr/>
          <p:nvPr/>
        </p:nvSpPr>
        <p:spPr>
          <a:xfrm>
            <a:off x="7147421" y="1905697"/>
            <a:ext cx="988828" cy="98882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Oval 8">
            <a:extLst>
              <a:ext uri="{FF2B5EF4-FFF2-40B4-BE49-F238E27FC236}">
                <a16:creationId xmlns:a16="http://schemas.microsoft.com/office/drawing/2014/main" id="{7C515AD0-9418-4796-09D2-A3C549398366}"/>
              </a:ext>
            </a:extLst>
          </p:cNvPr>
          <p:cNvSpPr/>
          <p:nvPr/>
        </p:nvSpPr>
        <p:spPr>
          <a:xfrm>
            <a:off x="7147421" y="4365361"/>
            <a:ext cx="988828" cy="98882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0" name="Oval 9">
            <a:extLst>
              <a:ext uri="{FF2B5EF4-FFF2-40B4-BE49-F238E27FC236}">
                <a16:creationId xmlns:a16="http://schemas.microsoft.com/office/drawing/2014/main" id="{02E4DA5F-3D3C-A2F8-8A8A-1EA8F8F2B568}"/>
              </a:ext>
            </a:extLst>
          </p:cNvPr>
          <p:cNvSpPr/>
          <p:nvPr/>
        </p:nvSpPr>
        <p:spPr>
          <a:xfrm>
            <a:off x="9168995" y="1905697"/>
            <a:ext cx="988828" cy="988828"/>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Oval 10">
            <a:extLst>
              <a:ext uri="{FF2B5EF4-FFF2-40B4-BE49-F238E27FC236}">
                <a16:creationId xmlns:a16="http://schemas.microsoft.com/office/drawing/2014/main" id="{07329603-E8B7-4376-2814-51B3F448C8A2}"/>
              </a:ext>
            </a:extLst>
          </p:cNvPr>
          <p:cNvSpPr/>
          <p:nvPr/>
        </p:nvSpPr>
        <p:spPr>
          <a:xfrm>
            <a:off x="9187670" y="4365361"/>
            <a:ext cx="988828" cy="988828"/>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TextBox 11">
            <a:extLst>
              <a:ext uri="{FF2B5EF4-FFF2-40B4-BE49-F238E27FC236}">
                <a16:creationId xmlns:a16="http://schemas.microsoft.com/office/drawing/2014/main" id="{B939FA04-7E20-F8C4-0765-8A57E643A053}"/>
              </a:ext>
            </a:extLst>
          </p:cNvPr>
          <p:cNvSpPr txBox="1"/>
          <p:nvPr/>
        </p:nvSpPr>
        <p:spPr>
          <a:xfrm>
            <a:off x="1528743" y="2709859"/>
            <a:ext cx="610745" cy="369332"/>
          </a:xfrm>
          <a:prstGeom prst="rect">
            <a:avLst/>
          </a:prstGeom>
          <a:noFill/>
        </p:spPr>
        <p:txBody>
          <a:bodyPr wrap="none" lIns="0" rIns="0" rtlCol="0">
            <a:spAutoFit/>
          </a:bodyPr>
          <a:lstStyle/>
          <a:p>
            <a:pPr algn="ctr"/>
            <a:r>
              <a:rPr lang="en-US" dirty="0"/>
              <a:t>Setup</a:t>
            </a:r>
          </a:p>
        </p:txBody>
      </p:sp>
      <p:sp>
        <p:nvSpPr>
          <p:cNvPr id="13" name="TextBox 12">
            <a:extLst>
              <a:ext uri="{FF2B5EF4-FFF2-40B4-BE49-F238E27FC236}">
                <a16:creationId xmlns:a16="http://schemas.microsoft.com/office/drawing/2014/main" id="{0B17225E-3855-50E2-0669-7C5F3AE0F8E9}"/>
              </a:ext>
            </a:extLst>
          </p:cNvPr>
          <p:cNvSpPr txBox="1"/>
          <p:nvPr/>
        </p:nvSpPr>
        <p:spPr>
          <a:xfrm>
            <a:off x="1409848" y="3445277"/>
            <a:ext cx="831959" cy="369332"/>
          </a:xfrm>
          <a:prstGeom prst="rect">
            <a:avLst/>
          </a:prstGeom>
          <a:noFill/>
        </p:spPr>
        <p:txBody>
          <a:bodyPr wrap="none" lIns="0" rIns="0" rtlCol="0">
            <a:spAutoFit/>
          </a:bodyPr>
          <a:lstStyle/>
          <a:p>
            <a:pPr algn="ctr"/>
            <a:r>
              <a:rPr lang="en-US" dirty="0"/>
              <a:t>10 mins</a:t>
            </a:r>
          </a:p>
        </p:txBody>
      </p:sp>
      <p:sp>
        <p:nvSpPr>
          <p:cNvPr id="14" name="TextBox 13">
            <a:extLst>
              <a:ext uri="{FF2B5EF4-FFF2-40B4-BE49-F238E27FC236}">
                <a16:creationId xmlns:a16="http://schemas.microsoft.com/office/drawing/2014/main" id="{FE019099-504F-F115-7F0C-690DC80F4C57}"/>
              </a:ext>
            </a:extLst>
          </p:cNvPr>
          <p:cNvSpPr txBox="1"/>
          <p:nvPr/>
        </p:nvSpPr>
        <p:spPr>
          <a:xfrm>
            <a:off x="2467791" y="2709859"/>
            <a:ext cx="1893147" cy="369332"/>
          </a:xfrm>
          <a:prstGeom prst="rect">
            <a:avLst/>
          </a:prstGeom>
          <a:noFill/>
        </p:spPr>
        <p:txBody>
          <a:bodyPr wrap="none" lIns="0" rIns="0" rtlCol="0">
            <a:spAutoFit/>
          </a:bodyPr>
          <a:lstStyle/>
          <a:p>
            <a:pPr algn="ctr"/>
            <a:r>
              <a:rPr lang="en-US" dirty="0"/>
              <a:t>AWS Security Hub</a:t>
            </a:r>
          </a:p>
        </p:txBody>
      </p:sp>
      <p:sp>
        <p:nvSpPr>
          <p:cNvPr id="15" name="TextBox 14">
            <a:extLst>
              <a:ext uri="{FF2B5EF4-FFF2-40B4-BE49-F238E27FC236}">
                <a16:creationId xmlns:a16="http://schemas.microsoft.com/office/drawing/2014/main" id="{8F4AA0EA-BDB8-5CA6-0CF6-2CD3E8A36C61}"/>
              </a:ext>
            </a:extLst>
          </p:cNvPr>
          <p:cNvSpPr txBox="1"/>
          <p:nvPr/>
        </p:nvSpPr>
        <p:spPr>
          <a:xfrm>
            <a:off x="2990093" y="3445277"/>
            <a:ext cx="831959" cy="369332"/>
          </a:xfrm>
          <a:prstGeom prst="rect">
            <a:avLst/>
          </a:prstGeom>
          <a:noFill/>
        </p:spPr>
        <p:txBody>
          <a:bodyPr wrap="none" lIns="0" rIns="0" rtlCol="0">
            <a:spAutoFit/>
          </a:bodyPr>
          <a:lstStyle/>
          <a:p>
            <a:pPr algn="ctr"/>
            <a:r>
              <a:rPr lang="en-US" dirty="0"/>
              <a:t>15 mins</a:t>
            </a:r>
          </a:p>
        </p:txBody>
      </p:sp>
      <p:cxnSp>
        <p:nvCxnSpPr>
          <p:cNvPr id="17" name="Straight Arrow Connector 16">
            <a:extLst>
              <a:ext uri="{FF2B5EF4-FFF2-40B4-BE49-F238E27FC236}">
                <a16:creationId xmlns:a16="http://schemas.microsoft.com/office/drawing/2014/main" id="{629E5A0C-6CA1-3E54-CE89-F4384386F4C2}"/>
              </a:ext>
            </a:extLst>
          </p:cNvPr>
          <p:cNvCxnSpPr>
            <a:cxnSpLocks/>
            <a:stCxn id="4" idx="6"/>
            <a:endCxn id="5" idx="2"/>
          </p:cNvCxnSpPr>
          <p:nvPr/>
        </p:nvCxnSpPr>
        <p:spPr>
          <a:xfrm>
            <a:off x="2328530" y="3629943"/>
            <a:ext cx="598966"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94CD7313-1A6B-F3F6-71C2-5AF934AA5179}"/>
              </a:ext>
            </a:extLst>
          </p:cNvPr>
          <p:cNvCxnSpPr>
            <a:stCxn id="5" idx="6"/>
            <a:endCxn id="6" idx="2"/>
          </p:cNvCxnSpPr>
          <p:nvPr/>
        </p:nvCxnSpPr>
        <p:spPr>
          <a:xfrm flipV="1">
            <a:off x="3916324" y="2400111"/>
            <a:ext cx="1190848" cy="1229832"/>
          </a:xfrm>
          <a:prstGeom prst="bentConnector3">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5BB34263-2FF8-6016-A913-BB120C64C294}"/>
              </a:ext>
            </a:extLst>
          </p:cNvPr>
          <p:cNvCxnSpPr>
            <a:stCxn id="5" idx="6"/>
            <a:endCxn id="7" idx="2"/>
          </p:cNvCxnSpPr>
          <p:nvPr/>
        </p:nvCxnSpPr>
        <p:spPr>
          <a:xfrm>
            <a:off x="3916324" y="3629943"/>
            <a:ext cx="1190848" cy="1229832"/>
          </a:xfrm>
          <a:prstGeom prst="bentConnector3">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61B8495-5F00-890F-CDA6-D0C2F2279465}"/>
              </a:ext>
            </a:extLst>
          </p:cNvPr>
          <p:cNvCxnSpPr>
            <a:stCxn id="6" idx="6"/>
            <a:endCxn id="8" idx="2"/>
          </p:cNvCxnSpPr>
          <p:nvPr/>
        </p:nvCxnSpPr>
        <p:spPr>
          <a:xfrm>
            <a:off x="6096000" y="2400111"/>
            <a:ext cx="1051421"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9049AB-2B24-C4F6-DBD4-6EE315016BE5}"/>
              </a:ext>
            </a:extLst>
          </p:cNvPr>
          <p:cNvCxnSpPr>
            <a:stCxn id="7" idx="6"/>
            <a:endCxn id="9" idx="2"/>
          </p:cNvCxnSpPr>
          <p:nvPr/>
        </p:nvCxnSpPr>
        <p:spPr>
          <a:xfrm>
            <a:off x="6096000" y="4859775"/>
            <a:ext cx="1051421"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03DB37-DFD2-9546-62F3-A09AE095ACFA}"/>
              </a:ext>
            </a:extLst>
          </p:cNvPr>
          <p:cNvCxnSpPr>
            <a:stCxn id="8" idx="6"/>
            <a:endCxn id="10" idx="2"/>
          </p:cNvCxnSpPr>
          <p:nvPr/>
        </p:nvCxnSpPr>
        <p:spPr>
          <a:xfrm>
            <a:off x="8136249" y="2400111"/>
            <a:ext cx="1032746"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A0A7E83-5FDC-83C7-C28E-3D7915ED94C2}"/>
              </a:ext>
            </a:extLst>
          </p:cNvPr>
          <p:cNvCxnSpPr>
            <a:stCxn id="9" idx="6"/>
            <a:endCxn id="11" idx="2"/>
          </p:cNvCxnSpPr>
          <p:nvPr/>
        </p:nvCxnSpPr>
        <p:spPr>
          <a:xfrm>
            <a:off x="8136249" y="4859775"/>
            <a:ext cx="1051421"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464D36A-EC0E-BC5D-1631-6EE4A1573672}"/>
              </a:ext>
            </a:extLst>
          </p:cNvPr>
          <p:cNvSpPr txBox="1"/>
          <p:nvPr/>
        </p:nvSpPr>
        <p:spPr>
          <a:xfrm>
            <a:off x="4990369" y="1468211"/>
            <a:ext cx="1245534" cy="369332"/>
          </a:xfrm>
          <a:prstGeom prst="rect">
            <a:avLst/>
          </a:prstGeom>
          <a:noFill/>
        </p:spPr>
        <p:txBody>
          <a:bodyPr wrap="none" lIns="0" rIns="0" rtlCol="0">
            <a:spAutoFit/>
          </a:bodyPr>
          <a:lstStyle/>
          <a:p>
            <a:pPr algn="ctr"/>
            <a:r>
              <a:rPr lang="en-US" dirty="0"/>
              <a:t>AWS Config</a:t>
            </a:r>
          </a:p>
        </p:txBody>
      </p:sp>
      <p:sp>
        <p:nvSpPr>
          <p:cNvPr id="33" name="TextBox 32">
            <a:extLst>
              <a:ext uri="{FF2B5EF4-FFF2-40B4-BE49-F238E27FC236}">
                <a16:creationId xmlns:a16="http://schemas.microsoft.com/office/drawing/2014/main" id="{F2526091-F796-57B5-AE31-A9380C7E2186}"/>
              </a:ext>
            </a:extLst>
          </p:cNvPr>
          <p:cNvSpPr txBox="1"/>
          <p:nvPr/>
        </p:nvSpPr>
        <p:spPr>
          <a:xfrm>
            <a:off x="5188868" y="2203629"/>
            <a:ext cx="831959" cy="369332"/>
          </a:xfrm>
          <a:prstGeom prst="rect">
            <a:avLst/>
          </a:prstGeom>
          <a:noFill/>
        </p:spPr>
        <p:txBody>
          <a:bodyPr wrap="none" lIns="0" rIns="0" rtlCol="0">
            <a:spAutoFit/>
          </a:bodyPr>
          <a:lstStyle/>
          <a:p>
            <a:pPr algn="ctr"/>
            <a:r>
              <a:rPr lang="en-US" dirty="0"/>
              <a:t>35 mins</a:t>
            </a:r>
          </a:p>
        </p:txBody>
      </p:sp>
      <p:sp>
        <p:nvSpPr>
          <p:cNvPr id="34" name="TextBox 33">
            <a:extLst>
              <a:ext uri="{FF2B5EF4-FFF2-40B4-BE49-F238E27FC236}">
                <a16:creationId xmlns:a16="http://schemas.microsoft.com/office/drawing/2014/main" id="{46621025-CA20-CA80-0FAD-3D51F3D3F609}"/>
              </a:ext>
            </a:extLst>
          </p:cNvPr>
          <p:cNvSpPr txBox="1"/>
          <p:nvPr/>
        </p:nvSpPr>
        <p:spPr>
          <a:xfrm>
            <a:off x="7438553" y="1468211"/>
            <a:ext cx="405560" cy="369332"/>
          </a:xfrm>
          <a:prstGeom prst="rect">
            <a:avLst/>
          </a:prstGeom>
          <a:noFill/>
        </p:spPr>
        <p:txBody>
          <a:bodyPr wrap="none" lIns="0" rIns="0" rtlCol="0">
            <a:spAutoFit/>
          </a:bodyPr>
          <a:lstStyle/>
          <a:p>
            <a:pPr algn="ctr"/>
            <a:r>
              <a:rPr lang="en-US" dirty="0"/>
              <a:t>IAM</a:t>
            </a:r>
          </a:p>
        </p:txBody>
      </p:sp>
      <p:sp>
        <p:nvSpPr>
          <p:cNvPr id="35" name="TextBox 34">
            <a:extLst>
              <a:ext uri="{FF2B5EF4-FFF2-40B4-BE49-F238E27FC236}">
                <a16:creationId xmlns:a16="http://schemas.microsoft.com/office/drawing/2014/main" id="{065C291F-4A11-051E-41E0-97BDB1B1D9B9}"/>
              </a:ext>
            </a:extLst>
          </p:cNvPr>
          <p:cNvSpPr txBox="1"/>
          <p:nvPr/>
        </p:nvSpPr>
        <p:spPr>
          <a:xfrm>
            <a:off x="7225855" y="2203629"/>
            <a:ext cx="831959" cy="369332"/>
          </a:xfrm>
          <a:prstGeom prst="rect">
            <a:avLst/>
          </a:prstGeom>
          <a:noFill/>
        </p:spPr>
        <p:txBody>
          <a:bodyPr wrap="none" lIns="0" rIns="0" rtlCol="0">
            <a:spAutoFit/>
          </a:bodyPr>
          <a:lstStyle/>
          <a:p>
            <a:pPr algn="ctr"/>
            <a:r>
              <a:rPr lang="en-US" dirty="0"/>
              <a:t>35 mins</a:t>
            </a:r>
          </a:p>
        </p:txBody>
      </p:sp>
      <p:sp>
        <p:nvSpPr>
          <p:cNvPr id="38" name="TextBox 37">
            <a:extLst>
              <a:ext uri="{FF2B5EF4-FFF2-40B4-BE49-F238E27FC236}">
                <a16:creationId xmlns:a16="http://schemas.microsoft.com/office/drawing/2014/main" id="{B8FCB527-0642-04C9-C816-42608207EF04}"/>
              </a:ext>
            </a:extLst>
          </p:cNvPr>
          <p:cNvSpPr txBox="1"/>
          <p:nvPr/>
        </p:nvSpPr>
        <p:spPr>
          <a:xfrm>
            <a:off x="8907869" y="1253879"/>
            <a:ext cx="1384995" cy="584775"/>
          </a:xfrm>
          <a:prstGeom prst="rect">
            <a:avLst/>
          </a:prstGeom>
          <a:noFill/>
        </p:spPr>
        <p:txBody>
          <a:bodyPr wrap="none" lIns="0" rIns="0" rtlCol="0">
            <a:spAutoFit/>
          </a:bodyPr>
          <a:lstStyle/>
          <a:p>
            <a:pPr algn="ctr"/>
            <a:r>
              <a:rPr lang="en-US" dirty="0"/>
              <a:t>Code signing</a:t>
            </a:r>
          </a:p>
          <a:p>
            <a:pPr algn="ctr"/>
            <a:r>
              <a:rPr lang="en-US" sz="1400" i="1" dirty="0">
                <a:solidFill>
                  <a:schemeClr val="accent4"/>
                </a:solidFill>
              </a:rPr>
              <a:t>Live demo</a:t>
            </a:r>
          </a:p>
        </p:txBody>
      </p:sp>
      <p:sp>
        <p:nvSpPr>
          <p:cNvPr id="39" name="TextBox 38">
            <a:extLst>
              <a:ext uri="{FF2B5EF4-FFF2-40B4-BE49-F238E27FC236}">
                <a16:creationId xmlns:a16="http://schemas.microsoft.com/office/drawing/2014/main" id="{7826C159-E9A5-E8B1-C98D-74C43EE1080C}"/>
              </a:ext>
            </a:extLst>
          </p:cNvPr>
          <p:cNvSpPr txBox="1"/>
          <p:nvPr/>
        </p:nvSpPr>
        <p:spPr>
          <a:xfrm>
            <a:off x="9247429" y="2203629"/>
            <a:ext cx="831959" cy="369332"/>
          </a:xfrm>
          <a:prstGeom prst="rect">
            <a:avLst/>
          </a:prstGeom>
          <a:noFill/>
        </p:spPr>
        <p:txBody>
          <a:bodyPr wrap="none" lIns="0" rIns="0" rtlCol="0">
            <a:spAutoFit/>
          </a:bodyPr>
          <a:lstStyle/>
          <a:p>
            <a:pPr algn="ctr"/>
            <a:r>
              <a:rPr lang="en-US" dirty="0"/>
              <a:t>15 mins</a:t>
            </a:r>
          </a:p>
        </p:txBody>
      </p:sp>
      <p:sp>
        <p:nvSpPr>
          <p:cNvPr id="40" name="TextBox 39">
            <a:extLst>
              <a:ext uri="{FF2B5EF4-FFF2-40B4-BE49-F238E27FC236}">
                <a16:creationId xmlns:a16="http://schemas.microsoft.com/office/drawing/2014/main" id="{1D2B3EEA-12F4-4F44-2861-FBF26B9B5A47}"/>
              </a:ext>
            </a:extLst>
          </p:cNvPr>
          <p:cNvSpPr txBox="1"/>
          <p:nvPr/>
        </p:nvSpPr>
        <p:spPr>
          <a:xfrm>
            <a:off x="5187662" y="4675109"/>
            <a:ext cx="831959" cy="369332"/>
          </a:xfrm>
          <a:prstGeom prst="rect">
            <a:avLst/>
          </a:prstGeom>
          <a:noFill/>
        </p:spPr>
        <p:txBody>
          <a:bodyPr wrap="none" lIns="0" rIns="0" rtlCol="0">
            <a:spAutoFit/>
          </a:bodyPr>
          <a:lstStyle/>
          <a:p>
            <a:pPr algn="ctr"/>
            <a:r>
              <a:rPr lang="en-US" dirty="0"/>
              <a:t>35 mins</a:t>
            </a:r>
          </a:p>
        </p:txBody>
      </p:sp>
      <p:sp>
        <p:nvSpPr>
          <p:cNvPr id="41" name="TextBox 40">
            <a:extLst>
              <a:ext uri="{FF2B5EF4-FFF2-40B4-BE49-F238E27FC236}">
                <a16:creationId xmlns:a16="http://schemas.microsoft.com/office/drawing/2014/main" id="{49595D26-499A-D466-5E59-4B89C3A96308}"/>
              </a:ext>
            </a:extLst>
          </p:cNvPr>
          <p:cNvSpPr txBox="1"/>
          <p:nvPr/>
        </p:nvSpPr>
        <p:spPr>
          <a:xfrm>
            <a:off x="7225855" y="4675109"/>
            <a:ext cx="831959" cy="369332"/>
          </a:xfrm>
          <a:prstGeom prst="rect">
            <a:avLst/>
          </a:prstGeom>
          <a:noFill/>
        </p:spPr>
        <p:txBody>
          <a:bodyPr wrap="none" lIns="0" rIns="0" rtlCol="0">
            <a:spAutoFit/>
          </a:bodyPr>
          <a:lstStyle/>
          <a:p>
            <a:pPr algn="ctr"/>
            <a:r>
              <a:rPr lang="en-US" dirty="0"/>
              <a:t>20 mins</a:t>
            </a:r>
          </a:p>
        </p:txBody>
      </p:sp>
      <p:sp>
        <p:nvSpPr>
          <p:cNvPr id="42" name="TextBox 41">
            <a:extLst>
              <a:ext uri="{FF2B5EF4-FFF2-40B4-BE49-F238E27FC236}">
                <a16:creationId xmlns:a16="http://schemas.microsoft.com/office/drawing/2014/main" id="{FD212CDB-3E9B-275A-17DD-AF929FA682EE}"/>
              </a:ext>
            </a:extLst>
          </p:cNvPr>
          <p:cNvSpPr txBox="1"/>
          <p:nvPr/>
        </p:nvSpPr>
        <p:spPr>
          <a:xfrm>
            <a:off x="9256607" y="4675109"/>
            <a:ext cx="831959" cy="369332"/>
          </a:xfrm>
          <a:prstGeom prst="rect">
            <a:avLst/>
          </a:prstGeom>
          <a:noFill/>
        </p:spPr>
        <p:txBody>
          <a:bodyPr wrap="none" lIns="0" rIns="0" rtlCol="0">
            <a:spAutoFit/>
          </a:bodyPr>
          <a:lstStyle/>
          <a:p>
            <a:pPr algn="ctr"/>
            <a:r>
              <a:rPr lang="en-US" dirty="0"/>
              <a:t>30 mins</a:t>
            </a:r>
          </a:p>
        </p:txBody>
      </p:sp>
      <p:sp>
        <p:nvSpPr>
          <p:cNvPr id="46" name="TextBox 45">
            <a:extLst>
              <a:ext uri="{FF2B5EF4-FFF2-40B4-BE49-F238E27FC236}">
                <a16:creationId xmlns:a16="http://schemas.microsoft.com/office/drawing/2014/main" id="{34B9BD25-FFA9-8790-D0C1-E6B277C6F3A2}"/>
              </a:ext>
            </a:extLst>
          </p:cNvPr>
          <p:cNvSpPr txBox="1"/>
          <p:nvPr/>
        </p:nvSpPr>
        <p:spPr>
          <a:xfrm>
            <a:off x="4990369" y="5429504"/>
            <a:ext cx="1245534" cy="369332"/>
          </a:xfrm>
          <a:prstGeom prst="rect">
            <a:avLst/>
          </a:prstGeom>
          <a:noFill/>
        </p:spPr>
        <p:txBody>
          <a:bodyPr wrap="none" lIns="0" rIns="0" rtlCol="0">
            <a:spAutoFit/>
          </a:bodyPr>
          <a:lstStyle/>
          <a:p>
            <a:pPr algn="ctr"/>
            <a:r>
              <a:rPr lang="en-US" dirty="0"/>
              <a:t>AWS Config</a:t>
            </a:r>
          </a:p>
        </p:txBody>
      </p:sp>
      <p:sp>
        <p:nvSpPr>
          <p:cNvPr id="47" name="TextBox 46">
            <a:extLst>
              <a:ext uri="{FF2B5EF4-FFF2-40B4-BE49-F238E27FC236}">
                <a16:creationId xmlns:a16="http://schemas.microsoft.com/office/drawing/2014/main" id="{E23A07CD-2BD4-7928-F078-A25E3B919D1B}"/>
              </a:ext>
            </a:extLst>
          </p:cNvPr>
          <p:cNvSpPr txBox="1"/>
          <p:nvPr/>
        </p:nvSpPr>
        <p:spPr>
          <a:xfrm>
            <a:off x="7235774" y="5448775"/>
            <a:ext cx="811119" cy="369332"/>
          </a:xfrm>
          <a:prstGeom prst="rect">
            <a:avLst/>
          </a:prstGeom>
          <a:noFill/>
        </p:spPr>
        <p:txBody>
          <a:bodyPr wrap="none" lIns="0" rIns="0" rtlCol="0">
            <a:spAutoFit/>
          </a:bodyPr>
          <a:lstStyle/>
          <a:p>
            <a:pPr algn="ctr"/>
            <a:r>
              <a:rPr lang="en-US" dirty="0"/>
              <a:t>Identity</a:t>
            </a:r>
          </a:p>
        </p:txBody>
      </p:sp>
      <p:sp>
        <p:nvSpPr>
          <p:cNvPr id="48" name="TextBox 47">
            <a:extLst>
              <a:ext uri="{FF2B5EF4-FFF2-40B4-BE49-F238E27FC236}">
                <a16:creationId xmlns:a16="http://schemas.microsoft.com/office/drawing/2014/main" id="{12F493D0-3A07-A71E-E625-C46E8406CC27}"/>
              </a:ext>
            </a:extLst>
          </p:cNvPr>
          <p:cNvSpPr txBox="1"/>
          <p:nvPr/>
        </p:nvSpPr>
        <p:spPr>
          <a:xfrm>
            <a:off x="9006988" y="5429504"/>
            <a:ext cx="1312860" cy="369332"/>
          </a:xfrm>
          <a:prstGeom prst="rect">
            <a:avLst/>
          </a:prstGeom>
          <a:noFill/>
        </p:spPr>
        <p:txBody>
          <a:bodyPr wrap="none" lIns="0" rIns="0" rtlCol="0">
            <a:spAutoFit/>
          </a:bodyPr>
          <a:lstStyle/>
          <a:p>
            <a:pPr algn="ctr"/>
            <a:r>
              <a:rPr lang="en-US" dirty="0"/>
              <a:t>Pod security</a:t>
            </a:r>
          </a:p>
        </p:txBody>
      </p:sp>
      <p:sp>
        <p:nvSpPr>
          <p:cNvPr id="55" name="TextBox 54">
            <a:extLst>
              <a:ext uri="{FF2B5EF4-FFF2-40B4-BE49-F238E27FC236}">
                <a16:creationId xmlns:a16="http://schemas.microsoft.com/office/drawing/2014/main" id="{9E576C91-C39A-C399-C182-E4248DFEA245}"/>
              </a:ext>
            </a:extLst>
          </p:cNvPr>
          <p:cNvSpPr txBox="1"/>
          <p:nvPr/>
        </p:nvSpPr>
        <p:spPr>
          <a:xfrm>
            <a:off x="6914465" y="2942464"/>
            <a:ext cx="1466747" cy="461665"/>
          </a:xfrm>
          <a:prstGeom prst="rect">
            <a:avLst/>
          </a:prstGeom>
          <a:noFill/>
        </p:spPr>
        <p:txBody>
          <a:bodyPr wrap="none" lIns="0" rIns="0" rtlCol="0">
            <a:spAutoFit/>
          </a:bodyPr>
          <a:lstStyle/>
          <a:p>
            <a:pPr algn="ctr"/>
            <a:r>
              <a:rPr lang="en-US" sz="2400" b="1" dirty="0">
                <a:solidFill>
                  <a:schemeClr val="accent3"/>
                </a:solidFill>
                <a:ea typeface="Amazon Ember Heavy" panose="020B0603020204020204" pitchFamily="34" charset="0"/>
                <a:cs typeface="Amazon Ember Heavy" panose="020B0603020204020204" pitchFamily="34" charset="0"/>
              </a:rPr>
              <a:t>Serverless</a:t>
            </a:r>
          </a:p>
        </p:txBody>
      </p:sp>
      <p:sp>
        <p:nvSpPr>
          <p:cNvPr id="56" name="TextBox 55">
            <a:extLst>
              <a:ext uri="{FF2B5EF4-FFF2-40B4-BE49-F238E27FC236}">
                <a16:creationId xmlns:a16="http://schemas.microsoft.com/office/drawing/2014/main" id="{146ABDAA-C175-B84B-A870-710D58355EE4}"/>
              </a:ext>
            </a:extLst>
          </p:cNvPr>
          <p:cNvSpPr txBox="1"/>
          <p:nvPr/>
        </p:nvSpPr>
        <p:spPr>
          <a:xfrm>
            <a:off x="6835025" y="3759455"/>
            <a:ext cx="1612621" cy="461665"/>
          </a:xfrm>
          <a:prstGeom prst="rect">
            <a:avLst/>
          </a:prstGeom>
          <a:noFill/>
        </p:spPr>
        <p:txBody>
          <a:bodyPr wrap="none" lIns="0" rIns="0" rtlCol="0">
            <a:spAutoFit/>
          </a:bodyPr>
          <a:lstStyle/>
          <a:p>
            <a:pPr algn="ctr"/>
            <a:r>
              <a:rPr lang="en-US" sz="2400" b="1" dirty="0">
                <a:solidFill>
                  <a:schemeClr val="accent2"/>
                </a:solidFill>
                <a:ea typeface="Amazon Ember Heavy" panose="020B0603020204020204" pitchFamily="34" charset="0"/>
                <a:cs typeface="Amazon Ember Heavy" panose="020B0603020204020204" pitchFamily="34" charset="0"/>
              </a:rPr>
              <a:t>Containers</a:t>
            </a:r>
          </a:p>
        </p:txBody>
      </p:sp>
    </p:spTree>
    <p:extLst>
      <p:ext uri="{BB962C8B-B14F-4D97-AF65-F5344CB8AC3E}">
        <p14:creationId xmlns:p14="http://schemas.microsoft.com/office/powerpoint/2010/main" val="1910800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EA28-8B94-0A59-B92B-688292FADF8E}"/>
              </a:ext>
            </a:extLst>
          </p:cNvPr>
          <p:cNvSpPr>
            <a:spLocks noGrp="1"/>
          </p:cNvSpPr>
          <p:nvPr>
            <p:ph type="title"/>
          </p:nvPr>
        </p:nvSpPr>
        <p:spPr>
          <a:xfrm>
            <a:off x="304800" y="304800"/>
            <a:ext cx="11582400" cy="638175"/>
          </a:xfrm>
        </p:spPr>
        <p:txBody>
          <a:bodyPr/>
          <a:lstStyle/>
          <a:p>
            <a:r>
              <a:rPr lang="en-US" dirty="0"/>
              <a:t>Let’s get started!</a:t>
            </a:r>
          </a:p>
        </p:txBody>
      </p:sp>
      <p:sp>
        <p:nvSpPr>
          <p:cNvPr id="3" name="TextBox 2">
            <a:extLst>
              <a:ext uri="{FF2B5EF4-FFF2-40B4-BE49-F238E27FC236}">
                <a16:creationId xmlns:a16="http://schemas.microsoft.com/office/drawing/2014/main" id="{60A152AE-32E9-A79E-B3E0-A58A285FC32C}"/>
              </a:ext>
            </a:extLst>
          </p:cNvPr>
          <p:cNvSpPr txBox="1"/>
          <p:nvPr/>
        </p:nvSpPr>
        <p:spPr>
          <a:xfrm>
            <a:off x="304800" y="2166987"/>
            <a:ext cx="11582400" cy="769441"/>
          </a:xfrm>
          <a:prstGeom prst="rect">
            <a:avLst/>
          </a:prstGeom>
          <a:noFill/>
        </p:spPr>
        <p:txBody>
          <a:bodyPr wrap="square">
            <a:spAutoFit/>
          </a:bodyPr>
          <a:lstStyle/>
          <a:p>
            <a:pPr algn="ctr"/>
            <a:r>
              <a:rPr lang="en-US" sz="4400" dirty="0">
                <a:solidFill>
                  <a:schemeClr val="accent3"/>
                </a:solidFill>
                <a:hlinkClick r:id="rId2">
                  <a:extLst>
                    <a:ext uri="{A12FA001-AC4F-418D-AE19-62706E023703}">
                      <ahyp:hlinkClr xmlns:ahyp="http://schemas.microsoft.com/office/drawing/2018/hyperlinkcolor" val="tx"/>
                    </a:ext>
                  </a:extLst>
                </a:hlinkClick>
              </a:rPr>
              <a:t>https://s12d.com/reinforce2023-grc373</a:t>
            </a:r>
            <a:r>
              <a:rPr lang="en-US" sz="4400" dirty="0">
                <a:solidFill>
                  <a:schemeClr val="accent3"/>
                </a:solidFill>
              </a:rPr>
              <a:t> </a:t>
            </a:r>
          </a:p>
        </p:txBody>
      </p:sp>
      <p:pic>
        <p:nvPicPr>
          <p:cNvPr id="1026" name="Picture 2">
            <a:extLst>
              <a:ext uri="{FF2B5EF4-FFF2-40B4-BE49-F238E27FC236}">
                <a16:creationId xmlns:a16="http://schemas.microsoft.com/office/drawing/2014/main" id="{C8053BA0-342A-D49B-721C-6FEB4D7FC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267" y="3429000"/>
            <a:ext cx="2383465" cy="238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434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C1A8500-EF44-4C2D-596F-E54B1F9809C4}"/>
              </a:ext>
            </a:extLst>
          </p:cNvPr>
          <p:cNvSpPr>
            <a:spLocks noGrp="1"/>
          </p:cNvSpPr>
          <p:nvPr>
            <p:ph type="title"/>
          </p:nvPr>
        </p:nvSpPr>
        <p:spPr>
          <a:xfrm>
            <a:off x="304800" y="304800"/>
            <a:ext cx="11582400" cy="638175"/>
          </a:xfrm>
        </p:spPr>
        <p:txBody>
          <a:bodyPr/>
          <a:lstStyle/>
          <a:p>
            <a:r>
              <a:rPr lang="en-US" dirty="0"/>
              <a:t>Accessing workshop content</a:t>
            </a:r>
          </a:p>
        </p:txBody>
      </p:sp>
      <p:sp>
        <p:nvSpPr>
          <p:cNvPr id="8" name="AutoShape 2">
            <a:extLst>
              <a:ext uri="{FF2B5EF4-FFF2-40B4-BE49-F238E27FC236}">
                <a16:creationId xmlns:a16="http://schemas.microsoft.com/office/drawing/2014/main" id="{4C130C23-E0EA-EA44-7F7D-EDED82A03D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1097212"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222F3B"/>
              </a:solidFill>
              <a:effectLst/>
              <a:uLnTx/>
              <a:uFillTx/>
              <a:latin typeface="Amazon Ember"/>
              <a:ea typeface="+mn-ea"/>
              <a:cs typeface="+mn-cs"/>
            </a:endParaRPr>
          </a:p>
        </p:txBody>
      </p:sp>
      <p:pic>
        <p:nvPicPr>
          <p:cNvPr id="1026" name="Picture 2" descr="sign-in-workshop-studio">
            <a:extLst>
              <a:ext uri="{FF2B5EF4-FFF2-40B4-BE49-F238E27FC236}">
                <a16:creationId xmlns:a16="http://schemas.microsoft.com/office/drawing/2014/main" id="{A5814F26-B75C-014E-64C4-4B250F073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1144" y="1193638"/>
            <a:ext cx="9434512" cy="518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74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253C-F935-1464-945A-20EB386A23A1}"/>
              </a:ext>
            </a:extLst>
          </p:cNvPr>
          <p:cNvSpPr>
            <a:spLocks noGrp="1"/>
          </p:cNvSpPr>
          <p:nvPr>
            <p:ph type="title"/>
          </p:nvPr>
        </p:nvSpPr>
        <p:spPr>
          <a:xfrm>
            <a:off x="304800" y="304800"/>
            <a:ext cx="11582400" cy="638175"/>
          </a:xfrm>
        </p:spPr>
        <p:txBody>
          <a:bodyPr/>
          <a:lstStyle/>
          <a:p>
            <a:r>
              <a:rPr lang="en-US" dirty="0"/>
              <a:t>Access AWS console</a:t>
            </a:r>
          </a:p>
        </p:txBody>
      </p:sp>
      <p:pic>
        <p:nvPicPr>
          <p:cNvPr id="3" name="Picture 2">
            <a:extLst>
              <a:ext uri="{FF2B5EF4-FFF2-40B4-BE49-F238E27FC236}">
                <a16:creationId xmlns:a16="http://schemas.microsoft.com/office/drawing/2014/main" id="{B621EC2F-5EA4-071B-A642-EEC6866E1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298" y="0"/>
            <a:ext cx="2751004" cy="6858000"/>
          </a:xfrm>
          <a:prstGeom prst="rect">
            <a:avLst/>
          </a:prstGeom>
        </p:spPr>
      </p:pic>
      <p:sp>
        <p:nvSpPr>
          <p:cNvPr id="10" name="Rectangle 9">
            <a:extLst>
              <a:ext uri="{FF2B5EF4-FFF2-40B4-BE49-F238E27FC236}">
                <a16:creationId xmlns:a16="http://schemas.microsoft.com/office/drawing/2014/main" id="{DCA14AC3-D59E-A9E7-0699-403CB4C324B1}"/>
              </a:ext>
            </a:extLst>
          </p:cNvPr>
          <p:cNvSpPr/>
          <p:nvPr/>
        </p:nvSpPr>
        <p:spPr>
          <a:xfrm>
            <a:off x="5386860" y="3028951"/>
            <a:ext cx="3914304" cy="3100387"/>
          </a:xfrm>
          <a:custGeom>
            <a:avLst/>
            <a:gdLst>
              <a:gd name="connsiteX0" fmla="*/ 0 w 2300287"/>
              <a:gd name="connsiteY0" fmla="*/ 0 h 1728787"/>
              <a:gd name="connsiteX1" fmla="*/ 2300287 w 2300287"/>
              <a:gd name="connsiteY1" fmla="*/ 0 h 1728787"/>
              <a:gd name="connsiteX2" fmla="*/ 2300287 w 2300287"/>
              <a:gd name="connsiteY2" fmla="*/ 1728787 h 1728787"/>
              <a:gd name="connsiteX3" fmla="*/ 0 w 2300287"/>
              <a:gd name="connsiteY3" fmla="*/ 1728787 h 1728787"/>
              <a:gd name="connsiteX4" fmla="*/ 0 w 2300287"/>
              <a:gd name="connsiteY4" fmla="*/ 0 h 1728787"/>
              <a:gd name="connsiteX0" fmla="*/ 0 w 3457575"/>
              <a:gd name="connsiteY0" fmla="*/ 0 h 2914650"/>
              <a:gd name="connsiteX1" fmla="*/ 2300287 w 3457575"/>
              <a:gd name="connsiteY1" fmla="*/ 0 h 2914650"/>
              <a:gd name="connsiteX2" fmla="*/ 3457575 w 3457575"/>
              <a:gd name="connsiteY2" fmla="*/ 2914650 h 2914650"/>
              <a:gd name="connsiteX3" fmla="*/ 0 w 3457575"/>
              <a:gd name="connsiteY3" fmla="*/ 1728787 h 2914650"/>
              <a:gd name="connsiteX4" fmla="*/ 0 w 3457575"/>
              <a:gd name="connsiteY4" fmla="*/ 0 h 2914650"/>
              <a:gd name="connsiteX0" fmla="*/ 0 w 3457575"/>
              <a:gd name="connsiteY0" fmla="*/ 0 h 2914650"/>
              <a:gd name="connsiteX1" fmla="*/ 3457574 w 3457575"/>
              <a:gd name="connsiteY1" fmla="*/ 1628775 h 2914650"/>
              <a:gd name="connsiteX2" fmla="*/ 3457575 w 3457575"/>
              <a:gd name="connsiteY2" fmla="*/ 2914650 h 2914650"/>
              <a:gd name="connsiteX3" fmla="*/ 0 w 3457575"/>
              <a:gd name="connsiteY3" fmla="*/ 1728787 h 2914650"/>
              <a:gd name="connsiteX4" fmla="*/ 0 w 3457575"/>
              <a:gd name="connsiteY4" fmla="*/ 0 h 2914650"/>
              <a:gd name="connsiteX0" fmla="*/ 0 w 3900487"/>
              <a:gd name="connsiteY0" fmla="*/ 0 h 3100387"/>
              <a:gd name="connsiteX1" fmla="*/ 3900486 w 3900487"/>
              <a:gd name="connsiteY1" fmla="*/ 1814512 h 3100387"/>
              <a:gd name="connsiteX2" fmla="*/ 3900487 w 3900487"/>
              <a:gd name="connsiteY2" fmla="*/ 3100387 h 3100387"/>
              <a:gd name="connsiteX3" fmla="*/ 442912 w 3900487"/>
              <a:gd name="connsiteY3" fmla="*/ 1914524 h 3100387"/>
              <a:gd name="connsiteX4" fmla="*/ 0 w 3900487"/>
              <a:gd name="connsiteY4" fmla="*/ 0 h 3100387"/>
              <a:gd name="connsiteX0" fmla="*/ 0 w 3900487"/>
              <a:gd name="connsiteY0" fmla="*/ 0 h 3100387"/>
              <a:gd name="connsiteX1" fmla="*/ 3900486 w 3900487"/>
              <a:gd name="connsiteY1" fmla="*/ 1814512 h 3100387"/>
              <a:gd name="connsiteX2" fmla="*/ 3900487 w 3900487"/>
              <a:gd name="connsiteY2" fmla="*/ 3100387 h 3100387"/>
              <a:gd name="connsiteX3" fmla="*/ 14287 w 3900487"/>
              <a:gd name="connsiteY3" fmla="*/ 2057399 h 3100387"/>
              <a:gd name="connsiteX4" fmla="*/ 0 w 3900487"/>
              <a:gd name="connsiteY4" fmla="*/ 0 h 3100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0487" h="3100387">
                <a:moveTo>
                  <a:pt x="0" y="0"/>
                </a:moveTo>
                <a:lnTo>
                  <a:pt x="3900486" y="1814512"/>
                </a:lnTo>
                <a:cubicBezTo>
                  <a:pt x="3900486" y="2243137"/>
                  <a:pt x="3900487" y="2671762"/>
                  <a:pt x="3900487" y="3100387"/>
                </a:cubicBezTo>
                <a:lnTo>
                  <a:pt x="14287" y="2057399"/>
                </a:lnTo>
                <a:cubicBezTo>
                  <a:pt x="9525" y="1371599"/>
                  <a:pt x="4762" y="685800"/>
                  <a:pt x="0" y="0"/>
                </a:cubicBezTo>
                <a:close/>
              </a:path>
            </a:pathLst>
          </a:custGeom>
          <a:solidFill>
            <a:schemeClr val="tx1">
              <a:lumMod val="95000"/>
              <a:alpha val="47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1" name="Rectangle 10">
            <a:extLst>
              <a:ext uri="{FF2B5EF4-FFF2-40B4-BE49-F238E27FC236}">
                <a16:creationId xmlns:a16="http://schemas.microsoft.com/office/drawing/2014/main" id="{AE81A859-451F-894C-C33A-E8EC06AFB927}"/>
              </a:ext>
            </a:extLst>
          </p:cNvPr>
          <p:cNvSpPr/>
          <p:nvPr/>
        </p:nvSpPr>
        <p:spPr>
          <a:xfrm>
            <a:off x="1157286" y="5086350"/>
            <a:ext cx="8143015" cy="1057276"/>
          </a:xfrm>
          <a:custGeom>
            <a:avLst/>
            <a:gdLst>
              <a:gd name="connsiteX0" fmla="*/ 0 w 3585302"/>
              <a:gd name="connsiteY0" fmla="*/ 0 h 528638"/>
              <a:gd name="connsiteX1" fmla="*/ 3585302 w 3585302"/>
              <a:gd name="connsiteY1" fmla="*/ 0 h 528638"/>
              <a:gd name="connsiteX2" fmla="*/ 3585302 w 3585302"/>
              <a:gd name="connsiteY2" fmla="*/ 528638 h 528638"/>
              <a:gd name="connsiteX3" fmla="*/ 0 w 3585302"/>
              <a:gd name="connsiteY3" fmla="*/ 528638 h 528638"/>
              <a:gd name="connsiteX4" fmla="*/ 0 w 3585302"/>
              <a:gd name="connsiteY4" fmla="*/ 0 h 528638"/>
              <a:gd name="connsiteX0" fmla="*/ 272323 w 3857625"/>
              <a:gd name="connsiteY0" fmla="*/ 514350 h 1042988"/>
              <a:gd name="connsiteX1" fmla="*/ 0 w 3857625"/>
              <a:gd name="connsiteY1" fmla="*/ 0 h 1042988"/>
              <a:gd name="connsiteX2" fmla="*/ 3857625 w 3857625"/>
              <a:gd name="connsiteY2" fmla="*/ 1042988 h 1042988"/>
              <a:gd name="connsiteX3" fmla="*/ 272323 w 3857625"/>
              <a:gd name="connsiteY3" fmla="*/ 1042988 h 1042988"/>
              <a:gd name="connsiteX4" fmla="*/ 272323 w 3857625"/>
              <a:gd name="connsiteY4" fmla="*/ 514350 h 1042988"/>
              <a:gd name="connsiteX0" fmla="*/ 0 w 8114440"/>
              <a:gd name="connsiteY0" fmla="*/ 0 h 1071563"/>
              <a:gd name="connsiteX1" fmla="*/ 4256815 w 8114440"/>
              <a:gd name="connsiteY1" fmla="*/ 28575 h 1071563"/>
              <a:gd name="connsiteX2" fmla="*/ 8114440 w 8114440"/>
              <a:gd name="connsiteY2" fmla="*/ 1071563 h 1071563"/>
              <a:gd name="connsiteX3" fmla="*/ 4529138 w 8114440"/>
              <a:gd name="connsiteY3" fmla="*/ 1071563 h 1071563"/>
              <a:gd name="connsiteX4" fmla="*/ 0 w 8114440"/>
              <a:gd name="connsiteY4" fmla="*/ 0 h 1071563"/>
              <a:gd name="connsiteX0" fmla="*/ 0 w 8114440"/>
              <a:gd name="connsiteY0" fmla="*/ 0 h 1085851"/>
              <a:gd name="connsiteX1" fmla="*/ 4256815 w 8114440"/>
              <a:gd name="connsiteY1" fmla="*/ 28575 h 1085851"/>
              <a:gd name="connsiteX2" fmla="*/ 8114440 w 8114440"/>
              <a:gd name="connsiteY2" fmla="*/ 1071563 h 1085851"/>
              <a:gd name="connsiteX3" fmla="*/ 5386388 w 8114440"/>
              <a:gd name="connsiteY3" fmla="*/ 1085851 h 1085851"/>
              <a:gd name="connsiteX4" fmla="*/ 0 w 8114440"/>
              <a:gd name="connsiteY4" fmla="*/ 0 h 1085851"/>
              <a:gd name="connsiteX0" fmla="*/ 0 w 8171590"/>
              <a:gd name="connsiteY0" fmla="*/ 42863 h 1057276"/>
              <a:gd name="connsiteX1" fmla="*/ 4313965 w 8171590"/>
              <a:gd name="connsiteY1" fmla="*/ 0 h 1057276"/>
              <a:gd name="connsiteX2" fmla="*/ 8171590 w 8171590"/>
              <a:gd name="connsiteY2" fmla="*/ 1042988 h 1057276"/>
              <a:gd name="connsiteX3" fmla="*/ 5443538 w 8171590"/>
              <a:gd name="connsiteY3" fmla="*/ 1057276 h 1057276"/>
              <a:gd name="connsiteX4" fmla="*/ 0 w 8171590"/>
              <a:gd name="connsiteY4" fmla="*/ 42863 h 1057276"/>
              <a:gd name="connsiteX0" fmla="*/ 0 w 8171590"/>
              <a:gd name="connsiteY0" fmla="*/ 28576 h 1042989"/>
              <a:gd name="connsiteX1" fmla="*/ 4271103 w 8171590"/>
              <a:gd name="connsiteY1" fmla="*/ 0 h 1042989"/>
              <a:gd name="connsiteX2" fmla="*/ 8171590 w 8171590"/>
              <a:gd name="connsiteY2" fmla="*/ 1028701 h 1042989"/>
              <a:gd name="connsiteX3" fmla="*/ 5443538 w 8171590"/>
              <a:gd name="connsiteY3" fmla="*/ 1042989 h 1042989"/>
              <a:gd name="connsiteX4" fmla="*/ 0 w 8171590"/>
              <a:gd name="connsiteY4" fmla="*/ 28576 h 1042989"/>
              <a:gd name="connsiteX0" fmla="*/ 0 w 8143015"/>
              <a:gd name="connsiteY0" fmla="*/ 0 h 1057276"/>
              <a:gd name="connsiteX1" fmla="*/ 4242528 w 8143015"/>
              <a:gd name="connsiteY1" fmla="*/ 14287 h 1057276"/>
              <a:gd name="connsiteX2" fmla="*/ 8143015 w 8143015"/>
              <a:gd name="connsiteY2" fmla="*/ 1042988 h 1057276"/>
              <a:gd name="connsiteX3" fmla="*/ 5414963 w 8143015"/>
              <a:gd name="connsiteY3" fmla="*/ 1057276 h 1057276"/>
              <a:gd name="connsiteX4" fmla="*/ 0 w 8143015"/>
              <a:gd name="connsiteY4" fmla="*/ 0 h 1057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3015" h="1057276">
                <a:moveTo>
                  <a:pt x="0" y="0"/>
                </a:moveTo>
                <a:lnTo>
                  <a:pt x="4242528" y="14287"/>
                </a:lnTo>
                <a:lnTo>
                  <a:pt x="8143015" y="1042988"/>
                </a:lnTo>
                <a:lnTo>
                  <a:pt x="5414963" y="1057276"/>
                </a:lnTo>
                <a:lnTo>
                  <a:pt x="0" y="0"/>
                </a:lnTo>
                <a:close/>
              </a:path>
            </a:pathLst>
          </a:custGeom>
          <a:solidFill>
            <a:schemeClr val="tx1">
              <a:lumMod val="95000"/>
              <a:alpha val="47000"/>
            </a:schemeClr>
          </a:solidFill>
          <a:ln>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pic>
        <p:nvPicPr>
          <p:cNvPr id="5" name="Picture 4">
            <a:extLst>
              <a:ext uri="{FF2B5EF4-FFF2-40B4-BE49-F238E27FC236}">
                <a16:creationId xmlns:a16="http://schemas.microsoft.com/office/drawing/2014/main" id="{1FF413B4-6DC9-5D7E-39D4-DC61B02F07E2}"/>
              </a:ext>
            </a:extLst>
          </p:cNvPr>
          <p:cNvPicPr>
            <a:picLocks noChangeAspect="1"/>
          </p:cNvPicPr>
          <p:nvPr/>
        </p:nvPicPr>
        <p:blipFill rotWithShape="1">
          <a:blip r:embed="rId2">
            <a:extLst>
              <a:ext uri="{28A0092B-C50C-407E-A947-70E740481C1C}">
                <a14:useLocalDpi xmlns:a14="http://schemas.microsoft.com/office/drawing/2010/main" val="0"/>
              </a:ext>
            </a:extLst>
          </a:blip>
          <a:srcRect t="70145" b="9930"/>
          <a:stretch/>
        </p:blipFill>
        <p:spPr>
          <a:xfrm>
            <a:off x="1173019" y="3014663"/>
            <a:ext cx="4213840" cy="2093118"/>
          </a:xfrm>
          <a:prstGeom prst="rect">
            <a:avLst/>
          </a:prstGeom>
        </p:spPr>
      </p:pic>
      <p:sp>
        <p:nvSpPr>
          <p:cNvPr id="12" name="Oval 11">
            <a:extLst>
              <a:ext uri="{FF2B5EF4-FFF2-40B4-BE49-F238E27FC236}">
                <a16:creationId xmlns:a16="http://schemas.microsoft.com/office/drawing/2014/main" id="{112C3D41-F59C-636E-A2A3-7993957475DB}"/>
              </a:ext>
            </a:extLst>
          </p:cNvPr>
          <p:cNvSpPr/>
          <p:nvPr/>
        </p:nvSpPr>
        <p:spPr>
          <a:xfrm>
            <a:off x="896026" y="3285307"/>
            <a:ext cx="3242227" cy="1454876"/>
          </a:xfrm>
          <a:prstGeom prst="ellipse">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err="1"/>
          </a:p>
        </p:txBody>
      </p:sp>
    </p:spTree>
    <p:extLst>
      <p:ext uri="{BB962C8B-B14F-4D97-AF65-F5344CB8AC3E}">
        <p14:creationId xmlns:p14="http://schemas.microsoft.com/office/powerpoint/2010/main" val="38195335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CFC19B-DF44-2699-8BB4-2F1B54E969E7}"/>
              </a:ext>
            </a:extLst>
          </p:cNvPr>
          <p:cNvSpPr>
            <a:spLocks noGrp="1"/>
          </p:cNvSpPr>
          <p:nvPr>
            <p:ph type="body" sz="quarter" idx="10"/>
          </p:nvPr>
        </p:nvSpPr>
        <p:spPr>
          <a:xfrm>
            <a:off x="431800" y="3453368"/>
            <a:ext cx="3429000" cy="369332"/>
          </a:xfrm>
        </p:spPr>
        <p:txBody>
          <a:bodyPr/>
          <a:lstStyle/>
          <a:p>
            <a:r>
              <a:rPr lang="en-US" dirty="0"/>
              <a:t>Josh Kahn</a:t>
            </a:r>
          </a:p>
        </p:txBody>
      </p:sp>
      <p:sp>
        <p:nvSpPr>
          <p:cNvPr id="3" name="Text Placeholder 2">
            <a:extLst>
              <a:ext uri="{FF2B5EF4-FFF2-40B4-BE49-F238E27FC236}">
                <a16:creationId xmlns:a16="http://schemas.microsoft.com/office/drawing/2014/main" id="{34D678DE-A2FA-F8FD-0088-A0F71F543E47}"/>
              </a:ext>
            </a:extLst>
          </p:cNvPr>
          <p:cNvSpPr>
            <a:spLocks noGrp="1"/>
          </p:cNvSpPr>
          <p:nvPr>
            <p:ph type="body" sz="quarter" idx="11"/>
          </p:nvPr>
        </p:nvSpPr>
        <p:spPr>
          <a:xfrm>
            <a:off x="431800" y="3835400"/>
            <a:ext cx="3429000" cy="1778000"/>
          </a:xfrm>
        </p:spPr>
        <p:txBody>
          <a:bodyPr/>
          <a:lstStyle/>
          <a:p>
            <a:r>
              <a:rPr lang="en-US" dirty="0"/>
              <a:t>@joshuaakahn</a:t>
            </a:r>
          </a:p>
        </p:txBody>
      </p:sp>
      <p:sp>
        <p:nvSpPr>
          <p:cNvPr id="4" name="Text Placeholder 3">
            <a:extLst>
              <a:ext uri="{FF2B5EF4-FFF2-40B4-BE49-F238E27FC236}">
                <a16:creationId xmlns:a16="http://schemas.microsoft.com/office/drawing/2014/main" id="{0D62C6F0-7A50-27E4-499D-2E5BD31503CC}"/>
              </a:ext>
            </a:extLst>
          </p:cNvPr>
          <p:cNvSpPr>
            <a:spLocks noGrp="1"/>
          </p:cNvSpPr>
          <p:nvPr>
            <p:ph type="body" sz="quarter" idx="12"/>
          </p:nvPr>
        </p:nvSpPr>
        <p:spPr>
          <a:xfrm>
            <a:off x="4075949" y="3453368"/>
            <a:ext cx="3429000" cy="369332"/>
          </a:xfrm>
        </p:spPr>
        <p:txBody>
          <a:bodyPr/>
          <a:lstStyle/>
          <a:p>
            <a:r>
              <a:rPr lang="en-US" dirty="0"/>
              <a:t>Rodrigo Bersa</a:t>
            </a:r>
          </a:p>
        </p:txBody>
      </p:sp>
      <p:sp>
        <p:nvSpPr>
          <p:cNvPr id="12" name="Title 11">
            <a:extLst>
              <a:ext uri="{FF2B5EF4-FFF2-40B4-BE49-F238E27FC236}">
                <a16:creationId xmlns:a16="http://schemas.microsoft.com/office/drawing/2014/main" id="{C3394C02-097E-40B4-9636-2A1CF54813F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13077424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F522-4808-4E85-B151-2C43A50A676C}"/>
              </a:ext>
            </a:extLst>
          </p:cNvPr>
          <p:cNvSpPr>
            <a:spLocks noGrp="1"/>
          </p:cNvSpPr>
          <p:nvPr>
            <p:ph type="title"/>
          </p:nvPr>
        </p:nvSpPr>
        <p:spPr>
          <a:xfrm>
            <a:off x="322916" y="2400300"/>
            <a:ext cx="8274329" cy="1865508"/>
          </a:xfrm>
        </p:spPr>
        <p:txBody>
          <a:bodyPr/>
          <a:lstStyle/>
          <a:p>
            <a:r>
              <a:rPr lang="en-US" dirty="0"/>
              <a:t>Implementing governance and compliance for modern applications</a:t>
            </a:r>
          </a:p>
        </p:txBody>
      </p:sp>
      <p:sp>
        <p:nvSpPr>
          <p:cNvPr id="4" name="Text Placeholder 3">
            <a:extLst>
              <a:ext uri="{FF2B5EF4-FFF2-40B4-BE49-F238E27FC236}">
                <a16:creationId xmlns:a16="http://schemas.microsoft.com/office/drawing/2014/main" id="{E84B3476-7AB4-4810-88B3-DE25B0486876}"/>
              </a:ext>
            </a:extLst>
          </p:cNvPr>
          <p:cNvSpPr>
            <a:spLocks noGrp="1"/>
          </p:cNvSpPr>
          <p:nvPr>
            <p:ph type="body" sz="quarter" idx="10"/>
          </p:nvPr>
        </p:nvSpPr>
        <p:spPr>
          <a:xfrm>
            <a:off x="322916" y="4692846"/>
            <a:ext cx="3702329" cy="369332"/>
          </a:xfrm>
        </p:spPr>
        <p:txBody>
          <a:bodyPr/>
          <a:lstStyle/>
          <a:p>
            <a:r>
              <a:rPr lang="en-US" dirty="0"/>
              <a:t>Josh Kahn (he/him)</a:t>
            </a:r>
          </a:p>
        </p:txBody>
      </p:sp>
      <p:sp>
        <p:nvSpPr>
          <p:cNvPr id="5" name="Text Placeholder 4">
            <a:extLst>
              <a:ext uri="{FF2B5EF4-FFF2-40B4-BE49-F238E27FC236}">
                <a16:creationId xmlns:a16="http://schemas.microsoft.com/office/drawing/2014/main" id="{F36906FA-FC27-4AFF-916C-CAB4F79D3ADB}"/>
              </a:ext>
            </a:extLst>
          </p:cNvPr>
          <p:cNvSpPr>
            <a:spLocks noGrp="1"/>
          </p:cNvSpPr>
          <p:nvPr>
            <p:ph type="body" sz="quarter" idx="11"/>
          </p:nvPr>
        </p:nvSpPr>
        <p:spPr>
          <a:xfrm>
            <a:off x="322916" y="1492893"/>
            <a:ext cx="3492500" cy="258532"/>
          </a:xfrm>
        </p:spPr>
        <p:txBody>
          <a:bodyPr/>
          <a:lstStyle/>
          <a:p>
            <a:r>
              <a:rPr lang="en-US" dirty="0"/>
              <a:t>GRC373</a:t>
            </a:r>
          </a:p>
        </p:txBody>
      </p:sp>
      <p:sp>
        <p:nvSpPr>
          <p:cNvPr id="6" name="Text Placeholder 5">
            <a:extLst>
              <a:ext uri="{FF2B5EF4-FFF2-40B4-BE49-F238E27FC236}">
                <a16:creationId xmlns:a16="http://schemas.microsoft.com/office/drawing/2014/main" id="{2F46D598-014B-428D-B7B1-3AB07AA5B88F}"/>
              </a:ext>
            </a:extLst>
          </p:cNvPr>
          <p:cNvSpPr>
            <a:spLocks noGrp="1"/>
          </p:cNvSpPr>
          <p:nvPr>
            <p:ph type="body" sz="quarter" idx="12"/>
          </p:nvPr>
        </p:nvSpPr>
        <p:spPr>
          <a:xfrm>
            <a:off x="322916" y="5066907"/>
            <a:ext cx="3702329" cy="535531"/>
          </a:xfrm>
        </p:spPr>
        <p:txBody>
          <a:bodyPr/>
          <a:lstStyle/>
          <a:p>
            <a:r>
              <a:rPr lang="en-US" dirty="0"/>
              <a:t>Tech Leader, Serverless</a:t>
            </a:r>
          </a:p>
          <a:p>
            <a:r>
              <a:rPr lang="en-US" dirty="0"/>
              <a:t>AWS</a:t>
            </a:r>
          </a:p>
        </p:txBody>
      </p:sp>
      <p:sp>
        <p:nvSpPr>
          <p:cNvPr id="7" name="Text Placeholder 6">
            <a:extLst>
              <a:ext uri="{FF2B5EF4-FFF2-40B4-BE49-F238E27FC236}">
                <a16:creationId xmlns:a16="http://schemas.microsoft.com/office/drawing/2014/main" id="{A2C3CA38-C259-424B-AFE2-E43C48F9D33E}"/>
              </a:ext>
            </a:extLst>
          </p:cNvPr>
          <p:cNvSpPr>
            <a:spLocks noGrp="1"/>
          </p:cNvSpPr>
          <p:nvPr>
            <p:ph type="body" sz="quarter" idx="13"/>
          </p:nvPr>
        </p:nvSpPr>
        <p:spPr>
          <a:xfrm>
            <a:off x="4456766" y="4692846"/>
            <a:ext cx="3702329" cy="369332"/>
          </a:xfrm>
        </p:spPr>
        <p:txBody>
          <a:bodyPr/>
          <a:lstStyle/>
          <a:p>
            <a:r>
              <a:rPr lang="en-US" dirty="0"/>
              <a:t>Rodrigo Bersa (he/him)</a:t>
            </a:r>
          </a:p>
        </p:txBody>
      </p:sp>
      <p:sp>
        <p:nvSpPr>
          <p:cNvPr id="8" name="Text Placeholder 7">
            <a:extLst>
              <a:ext uri="{FF2B5EF4-FFF2-40B4-BE49-F238E27FC236}">
                <a16:creationId xmlns:a16="http://schemas.microsoft.com/office/drawing/2014/main" id="{8BBC2452-7967-471A-BEE7-434E8E1DFD6C}"/>
              </a:ext>
            </a:extLst>
          </p:cNvPr>
          <p:cNvSpPr>
            <a:spLocks noGrp="1"/>
          </p:cNvSpPr>
          <p:nvPr>
            <p:ph type="body" sz="quarter" idx="14"/>
          </p:nvPr>
        </p:nvSpPr>
        <p:spPr>
          <a:xfrm>
            <a:off x="4456766" y="5066907"/>
            <a:ext cx="3702329" cy="535531"/>
          </a:xfrm>
        </p:spPr>
        <p:txBody>
          <a:bodyPr/>
          <a:lstStyle/>
          <a:p>
            <a:r>
              <a:rPr lang="en-US" dirty="0"/>
              <a:t>Senior Solutions Architect, Containers</a:t>
            </a:r>
          </a:p>
          <a:p>
            <a:r>
              <a:rPr lang="en-US" dirty="0"/>
              <a:t>AWS</a:t>
            </a:r>
          </a:p>
        </p:txBody>
      </p:sp>
    </p:spTree>
    <p:extLst>
      <p:ext uri="{BB962C8B-B14F-4D97-AF65-F5344CB8AC3E}">
        <p14:creationId xmlns:p14="http://schemas.microsoft.com/office/powerpoint/2010/main" val="33816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D2EEF-7B76-47EC-88C3-822D64D68944}"/>
              </a:ext>
            </a:extLst>
          </p:cNvPr>
          <p:cNvSpPr>
            <a:spLocks noGrp="1"/>
          </p:cNvSpPr>
          <p:nvPr>
            <p:ph type="title"/>
          </p:nvPr>
        </p:nvSpPr>
        <p:spPr>
          <a:xfrm>
            <a:off x="304800" y="304800"/>
            <a:ext cx="11582400" cy="638175"/>
          </a:xfrm>
        </p:spPr>
        <p:txBody>
          <a:bodyPr/>
          <a:lstStyle/>
          <a:p>
            <a:r>
              <a:rPr lang="en-US" dirty="0"/>
              <a:t>What is a modern application?</a:t>
            </a:r>
          </a:p>
        </p:txBody>
      </p:sp>
      <p:sp>
        <p:nvSpPr>
          <p:cNvPr id="12" name="Text Placeholder 11">
            <a:extLst>
              <a:ext uri="{FF2B5EF4-FFF2-40B4-BE49-F238E27FC236}">
                <a16:creationId xmlns:a16="http://schemas.microsoft.com/office/drawing/2014/main" id="{277FD024-1624-9655-E685-9F7ACD480CE1}"/>
              </a:ext>
            </a:extLst>
          </p:cNvPr>
          <p:cNvSpPr>
            <a:spLocks noGrp="1"/>
          </p:cNvSpPr>
          <p:nvPr>
            <p:ph type="body" sz="quarter" idx="10"/>
          </p:nvPr>
        </p:nvSpPr>
        <p:spPr>
          <a:xfrm>
            <a:off x="304800" y="1000125"/>
            <a:ext cx="11582400" cy="276999"/>
          </a:xfrm>
        </p:spPr>
        <p:txBody>
          <a:bodyPr/>
          <a:lstStyle/>
          <a:p>
            <a:r>
              <a:rPr lang="en-US" dirty="0"/>
              <a:t>Deliver more value </a:t>
            </a:r>
            <a:r>
              <a:rPr lang="en-US" dirty="0">
                <a:solidFill>
                  <a:schemeClr val="accent2"/>
                </a:solidFill>
              </a:rPr>
              <a:t>quickly</a:t>
            </a:r>
            <a:r>
              <a:rPr lang="en-US" dirty="0"/>
              <a:t>, </a:t>
            </a:r>
            <a:r>
              <a:rPr lang="en-US" dirty="0">
                <a:solidFill>
                  <a:schemeClr val="accent2"/>
                </a:solidFill>
              </a:rPr>
              <a:t>reliably</a:t>
            </a:r>
            <a:r>
              <a:rPr lang="en-US" dirty="0"/>
              <a:t>, and </a:t>
            </a:r>
            <a:r>
              <a:rPr lang="en-US" dirty="0">
                <a:solidFill>
                  <a:schemeClr val="accent2"/>
                </a:solidFill>
              </a:rPr>
              <a:t>consistently</a:t>
            </a:r>
            <a:r>
              <a:rPr lang="en-US" dirty="0"/>
              <a:t> to customers</a:t>
            </a:r>
          </a:p>
        </p:txBody>
      </p:sp>
      <p:sp>
        <p:nvSpPr>
          <p:cNvPr id="2" name="Content Placeholder 1">
            <a:extLst>
              <a:ext uri="{FF2B5EF4-FFF2-40B4-BE49-F238E27FC236}">
                <a16:creationId xmlns:a16="http://schemas.microsoft.com/office/drawing/2014/main" id="{1966E416-A6DF-2742-8532-D9A954ECAAF4}"/>
              </a:ext>
            </a:extLst>
          </p:cNvPr>
          <p:cNvSpPr>
            <a:spLocks noGrp="1"/>
          </p:cNvSpPr>
          <p:nvPr>
            <p:ph sz="quarter" idx="11"/>
          </p:nvPr>
        </p:nvSpPr>
        <p:spPr>
          <a:xfrm>
            <a:off x="304800" y="1714500"/>
            <a:ext cx="5676900" cy="2425279"/>
          </a:xfrm>
        </p:spPr>
        <p:txBody>
          <a:bodyPr/>
          <a:lstStyle/>
          <a:p>
            <a:pPr marL="0" indent="0">
              <a:buNone/>
            </a:pPr>
            <a:r>
              <a:rPr lang="en-US" dirty="0"/>
              <a:t>Applications built with modern</a:t>
            </a:r>
          </a:p>
          <a:p>
            <a:pPr marL="228600" lvl="1">
              <a:buFont typeface="Arial" panose="020B0604020202020204" pitchFamily="34" charset="0"/>
              <a:buChar char="•"/>
            </a:pPr>
            <a:r>
              <a:rPr lang="en-US" dirty="0"/>
              <a:t>Technologies</a:t>
            </a:r>
          </a:p>
          <a:p>
            <a:pPr marL="228600" lvl="1">
              <a:buFont typeface="Arial" panose="020B0604020202020204" pitchFamily="34" charset="0"/>
              <a:buChar char="•"/>
            </a:pPr>
            <a:r>
              <a:rPr lang="en-US" dirty="0"/>
              <a:t>Architectures</a:t>
            </a:r>
          </a:p>
          <a:p>
            <a:pPr marL="228600" lvl="1">
              <a:buFont typeface="Arial" panose="020B0604020202020204" pitchFamily="34" charset="0"/>
              <a:buChar char="•"/>
            </a:pPr>
            <a:r>
              <a:rPr lang="en-US" dirty="0"/>
              <a:t>Software delivery practices</a:t>
            </a:r>
          </a:p>
          <a:p>
            <a:pPr marL="228600" lvl="1">
              <a:buFont typeface="Arial" panose="020B0604020202020204" pitchFamily="34" charset="0"/>
              <a:buChar char="•"/>
            </a:pPr>
            <a:r>
              <a:rPr lang="en-US" dirty="0"/>
              <a:t>Operational processes</a:t>
            </a:r>
          </a:p>
        </p:txBody>
      </p:sp>
      <p:pic>
        <p:nvPicPr>
          <p:cNvPr id="39" name="Graphic 38">
            <a:extLst>
              <a:ext uri="{FF2B5EF4-FFF2-40B4-BE49-F238E27FC236}">
                <a16:creationId xmlns:a16="http://schemas.microsoft.com/office/drawing/2014/main" id="{C586367C-07D4-4D4A-9FDD-6AE88D51FF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90493" y="1643542"/>
            <a:ext cx="400050" cy="419100"/>
          </a:xfrm>
          <a:prstGeom prst="rect">
            <a:avLst/>
          </a:prstGeom>
        </p:spPr>
      </p:pic>
      <p:pic>
        <p:nvPicPr>
          <p:cNvPr id="41" name="Graphic 40">
            <a:extLst>
              <a:ext uri="{FF2B5EF4-FFF2-40B4-BE49-F238E27FC236}">
                <a16:creationId xmlns:a16="http://schemas.microsoft.com/office/drawing/2014/main" id="{16C42EA6-19C4-4666-8B5D-C35C680682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1918" y="2376857"/>
            <a:ext cx="457200" cy="457200"/>
          </a:xfrm>
          <a:prstGeom prst="rect">
            <a:avLst/>
          </a:prstGeom>
        </p:spPr>
      </p:pic>
      <p:sp>
        <p:nvSpPr>
          <p:cNvPr id="43" name="TextBox 42">
            <a:extLst>
              <a:ext uri="{FF2B5EF4-FFF2-40B4-BE49-F238E27FC236}">
                <a16:creationId xmlns:a16="http://schemas.microsoft.com/office/drawing/2014/main" id="{0DB00600-0CCB-4972-8B41-3D1B36309B84}"/>
              </a:ext>
            </a:extLst>
          </p:cNvPr>
          <p:cNvSpPr txBox="1"/>
          <p:nvPr/>
        </p:nvSpPr>
        <p:spPr>
          <a:xfrm>
            <a:off x="8067690" y="2451737"/>
            <a:ext cx="1723019" cy="338554"/>
          </a:xfrm>
          <a:prstGeom prst="rect">
            <a:avLst/>
          </a:prstGeom>
          <a:noFill/>
        </p:spPr>
        <p:txBody>
          <a:bodyPr wrap="square" lIns="0" rIns="0" rtlCol="0">
            <a:spAutoFit/>
          </a:bodyPr>
          <a:lstStyle/>
          <a:p>
            <a:r>
              <a:rPr lang="en-US" sz="1600" dirty="0"/>
              <a:t>AWS Fargate</a:t>
            </a:r>
          </a:p>
        </p:txBody>
      </p:sp>
      <p:sp>
        <p:nvSpPr>
          <p:cNvPr id="44" name="TextBox 43">
            <a:extLst>
              <a:ext uri="{FF2B5EF4-FFF2-40B4-BE49-F238E27FC236}">
                <a16:creationId xmlns:a16="http://schemas.microsoft.com/office/drawing/2014/main" id="{FFA7F90A-67CF-4645-BEE7-A98DC36422C8}"/>
              </a:ext>
            </a:extLst>
          </p:cNvPr>
          <p:cNvSpPr txBox="1"/>
          <p:nvPr/>
        </p:nvSpPr>
        <p:spPr>
          <a:xfrm>
            <a:off x="8067690" y="1683815"/>
            <a:ext cx="1723019" cy="338554"/>
          </a:xfrm>
          <a:prstGeom prst="rect">
            <a:avLst/>
          </a:prstGeom>
          <a:noFill/>
        </p:spPr>
        <p:txBody>
          <a:bodyPr wrap="square" lIns="0" rIns="0" rtlCol="0">
            <a:spAutoFit/>
          </a:bodyPr>
          <a:lstStyle/>
          <a:p>
            <a:r>
              <a:rPr lang="en-US" sz="1600" dirty="0"/>
              <a:t>AWS Lambda</a:t>
            </a:r>
          </a:p>
        </p:txBody>
      </p:sp>
      <p:sp>
        <p:nvSpPr>
          <p:cNvPr id="45" name="TextBox 44">
            <a:extLst>
              <a:ext uri="{FF2B5EF4-FFF2-40B4-BE49-F238E27FC236}">
                <a16:creationId xmlns:a16="http://schemas.microsoft.com/office/drawing/2014/main" id="{C3354F10-5CC6-4BC7-B95C-6CA9734AE390}"/>
              </a:ext>
            </a:extLst>
          </p:cNvPr>
          <p:cNvSpPr txBox="1"/>
          <p:nvPr/>
        </p:nvSpPr>
        <p:spPr>
          <a:xfrm>
            <a:off x="8067690" y="3219659"/>
            <a:ext cx="1723019" cy="338554"/>
          </a:xfrm>
          <a:prstGeom prst="rect">
            <a:avLst/>
          </a:prstGeom>
          <a:noFill/>
        </p:spPr>
        <p:txBody>
          <a:bodyPr wrap="square" lIns="0" rIns="0" rtlCol="0">
            <a:spAutoFit/>
          </a:bodyPr>
          <a:lstStyle/>
          <a:p>
            <a:r>
              <a:rPr lang="en-US" sz="1600" dirty="0"/>
              <a:t>Amazon EKS</a:t>
            </a:r>
          </a:p>
        </p:txBody>
      </p:sp>
      <p:pic>
        <p:nvPicPr>
          <p:cNvPr id="49" name="Graphic 48">
            <a:extLst>
              <a:ext uri="{FF2B5EF4-FFF2-40B4-BE49-F238E27FC236}">
                <a16:creationId xmlns:a16="http://schemas.microsoft.com/office/drawing/2014/main" id="{F8235271-2D6E-4FC0-B0EB-6A6F65CC26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8292" y="3952313"/>
            <a:ext cx="424452" cy="458408"/>
          </a:xfrm>
          <a:prstGeom prst="rect">
            <a:avLst/>
          </a:prstGeom>
        </p:spPr>
      </p:pic>
      <p:pic>
        <p:nvPicPr>
          <p:cNvPr id="51" name="Graphic 50">
            <a:extLst>
              <a:ext uri="{FF2B5EF4-FFF2-40B4-BE49-F238E27FC236}">
                <a16:creationId xmlns:a16="http://schemas.microsoft.com/office/drawing/2014/main" id="{E2F0B0DB-E23F-4E87-8C68-AF6030F8F5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63747" y="3148272"/>
            <a:ext cx="453543" cy="489826"/>
          </a:xfrm>
          <a:prstGeom prst="rect">
            <a:avLst/>
          </a:prstGeom>
        </p:spPr>
      </p:pic>
      <p:sp>
        <p:nvSpPr>
          <p:cNvPr id="52" name="TextBox 51">
            <a:extLst>
              <a:ext uri="{FF2B5EF4-FFF2-40B4-BE49-F238E27FC236}">
                <a16:creationId xmlns:a16="http://schemas.microsoft.com/office/drawing/2014/main" id="{EF11689C-E701-4C83-A341-3E6597EBDEBE}"/>
              </a:ext>
            </a:extLst>
          </p:cNvPr>
          <p:cNvSpPr txBox="1"/>
          <p:nvPr/>
        </p:nvSpPr>
        <p:spPr>
          <a:xfrm>
            <a:off x="8067689" y="3987581"/>
            <a:ext cx="1723019" cy="338554"/>
          </a:xfrm>
          <a:prstGeom prst="rect">
            <a:avLst/>
          </a:prstGeom>
          <a:noFill/>
        </p:spPr>
        <p:txBody>
          <a:bodyPr wrap="square" lIns="0" rIns="0" rtlCol="0">
            <a:spAutoFit/>
          </a:bodyPr>
          <a:lstStyle/>
          <a:p>
            <a:r>
              <a:rPr lang="en-US" sz="1600" dirty="0"/>
              <a:t>Amazon ECS</a:t>
            </a:r>
          </a:p>
        </p:txBody>
      </p:sp>
      <p:sp>
        <p:nvSpPr>
          <p:cNvPr id="55" name="TextBox 54">
            <a:extLst>
              <a:ext uri="{FF2B5EF4-FFF2-40B4-BE49-F238E27FC236}">
                <a16:creationId xmlns:a16="http://schemas.microsoft.com/office/drawing/2014/main" id="{8548352F-C90F-4A74-ABB7-D8BAC9958064}"/>
              </a:ext>
            </a:extLst>
          </p:cNvPr>
          <p:cNvSpPr txBox="1"/>
          <p:nvPr/>
        </p:nvSpPr>
        <p:spPr>
          <a:xfrm>
            <a:off x="8067686" y="4755503"/>
            <a:ext cx="2557641" cy="338554"/>
          </a:xfrm>
          <a:prstGeom prst="rect">
            <a:avLst/>
          </a:prstGeom>
          <a:noFill/>
        </p:spPr>
        <p:txBody>
          <a:bodyPr wrap="square" lIns="0" rIns="0" rtlCol="0">
            <a:spAutoFit/>
          </a:bodyPr>
          <a:lstStyle/>
          <a:p>
            <a:r>
              <a:rPr lang="en-US" sz="1600" dirty="0"/>
              <a:t>Amazon EventBridge</a:t>
            </a:r>
          </a:p>
        </p:txBody>
      </p:sp>
      <p:pic>
        <p:nvPicPr>
          <p:cNvPr id="57" name="Graphic 56">
            <a:extLst>
              <a:ext uri="{FF2B5EF4-FFF2-40B4-BE49-F238E27FC236}">
                <a16:creationId xmlns:a16="http://schemas.microsoft.com/office/drawing/2014/main" id="{3790D661-93FA-4235-9013-D6D10DD2CF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78292" y="4724936"/>
            <a:ext cx="424452" cy="424452"/>
          </a:xfrm>
          <a:prstGeom prst="rect">
            <a:avLst/>
          </a:prstGeom>
        </p:spPr>
      </p:pic>
      <p:pic>
        <p:nvPicPr>
          <p:cNvPr id="59" name="Graphic 58">
            <a:extLst>
              <a:ext uri="{FF2B5EF4-FFF2-40B4-BE49-F238E27FC236}">
                <a16:creationId xmlns:a16="http://schemas.microsoft.com/office/drawing/2014/main" id="{8DD6F539-C4F5-4844-88D8-BEEB1D4DB8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61421" y="5463604"/>
            <a:ext cx="458195" cy="458195"/>
          </a:xfrm>
          <a:prstGeom prst="rect">
            <a:avLst/>
          </a:prstGeom>
        </p:spPr>
      </p:pic>
      <p:sp>
        <p:nvSpPr>
          <p:cNvPr id="60" name="TextBox 59">
            <a:extLst>
              <a:ext uri="{FF2B5EF4-FFF2-40B4-BE49-F238E27FC236}">
                <a16:creationId xmlns:a16="http://schemas.microsoft.com/office/drawing/2014/main" id="{652B3947-3BED-4577-A27D-9162F671C867}"/>
              </a:ext>
            </a:extLst>
          </p:cNvPr>
          <p:cNvSpPr txBox="1"/>
          <p:nvPr/>
        </p:nvSpPr>
        <p:spPr>
          <a:xfrm>
            <a:off x="8067687" y="5523424"/>
            <a:ext cx="1999856" cy="338554"/>
          </a:xfrm>
          <a:prstGeom prst="rect">
            <a:avLst/>
          </a:prstGeom>
          <a:noFill/>
        </p:spPr>
        <p:txBody>
          <a:bodyPr wrap="square" lIns="0" rIns="0" rtlCol="0">
            <a:spAutoFit/>
          </a:bodyPr>
          <a:lstStyle/>
          <a:p>
            <a:r>
              <a:rPr lang="en-US" sz="1600" dirty="0"/>
              <a:t>AWS Step Functions</a:t>
            </a:r>
          </a:p>
        </p:txBody>
      </p:sp>
    </p:spTree>
    <p:extLst>
      <p:ext uri="{BB962C8B-B14F-4D97-AF65-F5344CB8AC3E}">
        <p14:creationId xmlns:p14="http://schemas.microsoft.com/office/powerpoint/2010/main" val="224404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306407-961D-4929-CF97-8EFFC41EA360}"/>
              </a:ext>
            </a:extLst>
          </p:cNvPr>
          <p:cNvSpPr>
            <a:spLocks noGrp="1"/>
          </p:cNvSpPr>
          <p:nvPr>
            <p:ph type="title"/>
          </p:nvPr>
        </p:nvSpPr>
        <p:spPr>
          <a:xfrm>
            <a:off x="304800" y="304800"/>
            <a:ext cx="11582400" cy="638175"/>
          </a:xfrm>
        </p:spPr>
        <p:txBody>
          <a:bodyPr/>
          <a:lstStyle/>
          <a:p>
            <a:r>
              <a:rPr lang="en-US" dirty="0"/>
              <a:t>Why build modern applications?</a:t>
            </a:r>
          </a:p>
        </p:txBody>
      </p:sp>
      <p:sp>
        <p:nvSpPr>
          <p:cNvPr id="7" name="Content Placeholder 9">
            <a:extLst>
              <a:ext uri="{FF2B5EF4-FFF2-40B4-BE49-F238E27FC236}">
                <a16:creationId xmlns:a16="http://schemas.microsoft.com/office/drawing/2014/main" id="{016F55CE-A41F-CED4-1F00-23D924CA27DC}"/>
              </a:ext>
            </a:extLst>
          </p:cNvPr>
          <p:cNvSpPr txBox="1">
            <a:spLocks/>
          </p:cNvSpPr>
          <p:nvPr/>
        </p:nvSpPr>
        <p:spPr>
          <a:xfrm>
            <a:off x="6210080" y="1473635"/>
            <a:ext cx="5715000" cy="2073315"/>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noAutofit/>
          </a:bodyPr>
          <a:lstStyle>
            <a:lvl1pPr algn="l" defTabSz="1096963" rtl="0" eaLnBrk="1" fontAlgn="base" hangingPunct="1">
              <a:lnSpc>
                <a:spcPct val="90000"/>
              </a:lnSpc>
              <a:spcBef>
                <a:spcPct val="20000"/>
              </a:spcBef>
              <a:spcAft>
                <a:spcPct val="0"/>
              </a:spcAft>
              <a:buSzPct val="90000"/>
              <a:buFont typeface="Arial" panose="020B0604020202020204" pitchFamily="34" charset="0"/>
              <a:defRPr sz="3200" kern="1200">
                <a:solidFill>
                  <a:schemeClr val="dk1"/>
                </a:solidFill>
                <a:latin typeface="+mn-lt"/>
                <a:ea typeface="+mn-ea"/>
                <a:cs typeface="+mn-cs"/>
              </a:defRPr>
            </a:lvl1pPr>
            <a:lvl2pPr marL="403225"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9pPr>
          </a:lstStyle>
          <a:p>
            <a:pPr algn="ctr" defTabSz="914099"/>
            <a:r>
              <a:rPr lang="en-US" sz="3600" b="1" dirty="0">
                <a:solidFill>
                  <a:srgbClr val="FFFFFF"/>
                </a:solidFill>
              </a:rPr>
              <a:t>Increased productivity</a:t>
            </a:r>
          </a:p>
          <a:p>
            <a:pPr algn="ctr" defTabSz="914099"/>
            <a:r>
              <a:rPr lang="en-US" sz="1800" dirty="0">
                <a:solidFill>
                  <a:srgbClr val="FFFFFF"/>
                </a:solidFill>
              </a:rPr>
              <a:t>Simplify operations, management overhead</a:t>
            </a:r>
          </a:p>
        </p:txBody>
      </p:sp>
      <p:sp>
        <p:nvSpPr>
          <p:cNvPr id="8" name="Content Placeholder 9">
            <a:extLst>
              <a:ext uri="{FF2B5EF4-FFF2-40B4-BE49-F238E27FC236}">
                <a16:creationId xmlns:a16="http://schemas.microsoft.com/office/drawing/2014/main" id="{9587AFD1-646D-8263-1336-C54D2E966B23}"/>
              </a:ext>
            </a:extLst>
          </p:cNvPr>
          <p:cNvSpPr txBox="1">
            <a:spLocks/>
          </p:cNvSpPr>
          <p:nvPr/>
        </p:nvSpPr>
        <p:spPr>
          <a:xfrm>
            <a:off x="269875" y="1473635"/>
            <a:ext cx="5715000" cy="2073315"/>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noAutofit/>
          </a:bodyPr>
          <a:lstStyle>
            <a:lvl1pPr algn="l" defTabSz="1096963" rtl="0" eaLnBrk="1" fontAlgn="base" hangingPunct="1">
              <a:lnSpc>
                <a:spcPct val="90000"/>
              </a:lnSpc>
              <a:spcBef>
                <a:spcPct val="20000"/>
              </a:spcBef>
              <a:spcAft>
                <a:spcPct val="0"/>
              </a:spcAft>
              <a:buSzPct val="90000"/>
              <a:buFont typeface="Arial" panose="020B0604020202020204" pitchFamily="34" charset="0"/>
              <a:defRPr sz="3200" kern="1200">
                <a:solidFill>
                  <a:schemeClr val="dk1"/>
                </a:solidFill>
                <a:latin typeface="+mn-lt"/>
                <a:ea typeface="+mn-ea"/>
                <a:cs typeface="+mn-cs"/>
              </a:defRPr>
            </a:lvl1pPr>
            <a:lvl2pPr marL="403225"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9pPr>
          </a:lstStyle>
          <a:p>
            <a:pPr algn="ctr" defTabSz="914099"/>
            <a:r>
              <a:rPr lang="en-US" sz="3600" b="1" dirty="0">
                <a:solidFill>
                  <a:srgbClr val="FFFFFF"/>
                </a:solidFill>
              </a:rPr>
              <a:t>Speed to market</a:t>
            </a:r>
          </a:p>
          <a:p>
            <a:pPr algn="ctr" defTabSz="914099"/>
            <a:r>
              <a:rPr lang="en-US" sz="1800" dirty="0">
                <a:solidFill>
                  <a:srgbClr val="FFFFFF"/>
                </a:solidFill>
              </a:rPr>
              <a:t>30x faster development</a:t>
            </a:r>
          </a:p>
        </p:txBody>
      </p:sp>
      <p:sp>
        <p:nvSpPr>
          <p:cNvPr id="9" name="Content Placeholder 9">
            <a:extLst>
              <a:ext uri="{FF2B5EF4-FFF2-40B4-BE49-F238E27FC236}">
                <a16:creationId xmlns:a16="http://schemas.microsoft.com/office/drawing/2014/main" id="{535F674A-7D66-F558-232F-66CCDDFB87EE}"/>
              </a:ext>
            </a:extLst>
          </p:cNvPr>
          <p:cNvSpPr txBox="1">
            <a:spLocks/>
          </p:cNvSpPr>
          <p:nvPr/>
        </p:nvSpPr>
        <p:spPr>
          <a:xfrm>
            <a:off x="6210080" y="3685525"/>
            <a:ext cx="5715000" cy="2073315"/>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noAutofit/>
          </a:bodyPr>
          <a:lstStyle>
            <a:lvl1pPr algn="l" defTabSz="1096963" rtl="0" eaLnBrk="1" fontAlgn="base" hangingPunct="1">
              <a:lnSpc>
                <a:spcPct val="90000"/>
              </a:lnSpc>
              <a:spcBef>
                <a:spcPct val="20000"/>
              </a:spcBef>
              <a:spcAft>
                <a:spcPct val="0"/>
              </a:spcAft>
              <a:buSzPct val="90000"/>
              <a:buFont typeface="Arial" panose="020B0604020202020204" pitchFamily="34" charset="0"/>
              <a:defRPr sz="3200" kern="1200">
                <a:solidFill>
                  <a:schemeClr val="dk1"/>
                </a:solidFill>
                <a:latin typeface="+mn-lt"/>
                <a:ea typeface="+mn-ea"/>
                <a:cs typeface="+mn-cs"/>
              </a:defRPr>
            </a:lvl1pPr>
            <a:lvl2pPr marL="403225"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9pPr>
          </a:lstStyle>
          <a:p>
            <a:pPr algn="ctr" defTabSz="914099"/>
            <a:r>
              <a:rPr lang="en-US" sz="3600" b="1" dirty="0">
                <a:solidFill>
                  <a:srgbClr val="FFFFFF"/>
                </a:solidFill>
              </a:rPr>
              <a:t>Scalability, flexibility</a:t>
            </a:r>
          </a:p>
          <a:p>
            <a:pPr algn="ctr" defTabSz="914099"/>
            <a:r>
              <a:rPr lang="en-US" sz="1800" dirty="0">
                <a:solidFill>
                  <a:srgbClr val="FFFFFF"/>
                </a:solidFill>
              </a:rPr>
              <a:t>Support trillions of executions a month</a:t>
            </a:r>
          </a:p>
        </p:txBody>
      </p:sp>
      <p:sp>
        <p:nvSpPr>
          <p:cNvPr id="10" name="Content Placeholder 9">
            <a:extLst>
              <a:ext uri="{FF2B5EF4-FFF2-40B4-BE49-F238E27FC236}">
                <a16:creationId xmlns:a16="http://schemas.microsoft.com/office/drawing/2014/main" id="{F74D2F91-7FE6-F15E-7E56-0071148FBF70}"/>
              </a:ext>
            </a:extLst>
          </p:cNvPr>
          <p:cNvSpPr txBox="1">
            <a:spLocks/>
          </p:cNvSpPr>
          <p:nvPr/>
        </p:nvSpPr>
        <p:spPr>
          <a:xfrm>
            <a:off x="269875" y="3685525"/>
            <a:ext cx="5715000" cy="2073315"/>
          </a:xfrm>
          <a:prstGeom prst="rect">
            <a:avLst/>
          </a:prstGeom>
          <a:noFill/>
          <a:ln w="19050"/>
        </p:spPr>
        <p:style>
          <a:lnRef idx="2">
            <a:schemeClr val="accent1"/>
          </a:lnRef>
          <a:fillRef idx="1">
            <a:schemeClr val="lt1"/>
          </a:fillRef>
          <a:effectRef idx="0">
            <a:schemeClr val="accent1"/>
          </a:effectRef>
          <a:fontRef idx="minor">
            <a:schemeClr val="dk1"/>
          </a:fontRef>
        </p:style>
        <p:txBody>
          <a:bodyPr anchor="ctr">
            <a:noAutofit/>
          </a:bodyPr>
          <a:lstStyle>
            <a:lvl1pPr algn="l" defTabSz="1096963" rtl="0" eaLnBrk="1" fontAlgn="base" hangingPunct="1">
              <a:lnSpc>
                <a:spcPct val="90000"/>
              </a:lnSpc>
              <a:spcBef>
                <a:spcPct val="20000"/>
              </a:spcBef>
              <a:spcAft>
                <a:spcPct val="0"/>
              </a:spcAft>
              <a:buSzPct val="90000"/>
              <a:buFont typeface="Arial" panose="020B0604020202020204" pitchFamily="34" charset="0"/>
              <a:defRPr sz="3200" kern="1200">
                <a:solidFill>
                  <a:schemeClr val="dk1"/>
                </a:solidFill>
                <a:latin typeface="+mn-lt"/>
                <a:ea typeface="+mn-ea"/>
                <a:cs typeface="+mn-cs"/>
              </a:defRPr>
            </a:lvl1pPr>
            <a:lvl2pPr marL="403225"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dk1"/>
                </a:solidFill>
                <a:latin typeface="+mn-lt"/>
                <a:ea typeface="+mn-ea"/>
                <a:cs typeface="+mn-cs"/>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dk1"/>
                </a:soli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dk1"/>
                </a:solidFill>
                <a:latin typeface="+mn-lt"/>
                <a:ea typeface="+mn-ea"/>
                <a:cs typeface="+mn-cs"/>
              </a:defRPr>
            </a:lvl9pPr>
          </a:lstStyle>
          <a:p>
            <a:pPr algn="ctr" defTabSz="914099"/>
            <a:r>
              <a:rPr lang="en-US" sz="3600" b="1" dirty="0">
                <a:solidFill>
                  <a:srgbClr val="FFFFFF"/>
                </a:solidFill>
              </a:rPr>
              <a:t>Evolvability</a:t>
            </a:r>
          </a:p>
          <a:p>
            <a:pPr algn="ctr" defTabSz="914099"/>
            <a:r>
              <a:rPr lang="en-US" sz="1800" dirty="0">
                <a:solidFill>
                  <a:srgbClr val="FFFFFF"/>
                </a:solidFill>
              </a:rPr>
              <a:t>Deliver new features that your customers want</a:t>
            </a:r>
          </a:p>
        </p:txBody>
      </p:sp>
    </p:spTree>
    <p:extLst>
      <p:ext uri="{BB962C8B-B14F-4D97-AF65-F5344CB8AC3E}">
        <p14:creationId xmlns:p14="http://schemas.microsoft.com/office/powerpoint/2010/main" val="35980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2C94B69-D4E6-447D-82BB-40BF251CA815}"/>
              </a:ext>
            </a:extLst>
          </p:cNvPr>
          <p:cNvSpPr/>
          <p:nvPr/>
        </p:nvSpPr>
        <p:spPr>
          <a:xfrm>
            <a:off x="2479524" y="1720851"/>
            <a:ext cx="3616476" cy="2063750"/>
          </a:xfrm>
          <a:custGeom>
            <a:avLst/>
            <a:gdLst>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1451429 w 4339771"/>
              <a:gd name="connsiteY10" fmla="*/ 2476500 h 2476500"/>
              <a:gd name="connsiteX11" fmla="*/ 412758 w 4339771"/>
              <a:gd name="connsiteY11" fmla="*/ 2476500 h 2476500"/>
              <a:gd name="connsiteX12" fmla="*/ 0 w 4339771"/>
              <a:gd name="connsiteY12" fmla="*/ 2063742 h 2476500"/>
              <a:gd name="connsiteX13" fmla="*/ 0 w 4339771"/>
              <a:gd name="connsiteY13" fmla="*/ 1641928 h 2476500"/>
              <a:gd name="connsiteX14" fmla="*/ 0 w 4339771"/>
              <a:gd name="connsiteY14" fmla="*/ 412758 h 2476500"/>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412758 w 4339771"/>
              <a:gd name="connsiteY10" fmla="*/ 2476500 h 2476500"/>
              <a:gd name="connsiteX11" fmla="*/ 0 w 4339771"/>
              <a:gd name="connsiteY11" fmla="*/ 2063742 h 2476500"/>
              <a:gd name="connsiteX12" fmla="*/ 0 w 4339771"/>
              <a:gd name="connsiteY12" fmla="*/ 1641928 h 2476500"/>
              <a:gd name="connsiteX13" fmla="*/ 0 w 4339771"/>
              <a:gd name="connsiteY13" fmla="*/ 412758 h 2476500"/>
              <a:gd name="connsiteX14" fmla="*/ 0 w 4339771"/>
              <a:gd name="connsiteY14" fmla="*/ 0 h 2476500"/>
              <a:gd name="connsiteX0" fmla="*/ 4339771 w 4431211"/>
              <a:gd name="connsiteY0" fmla="*/ 0 h 2476500"/>
              <a:gd name="connsiteX1" fmla="*/ 4339771 w 4431211"/>
              <a:gd name="connsiteY1" fmla="*/ 412758 h 2476500"/>
              <a:gd name="connsiteX2" fmla="*/ 4339771 w 4431211"/>
              <a:gd name="connsiteY2" fmla="*/ 834572 h 2476500"/>
              <a:gd name="connsiteX3" fmla="*/ 4339771 w 4431211"/>
              <a:gd name="connsiteY3" fmla="*/ 1641928 h 2476500"/>
              <a:gd name="connsiteX4" fmla="*/ 4339771 w 4431211"/>
              <a:gd name="connsiteY4" fmla="*/ 2063742 h 2476500"/>
              <a:gd name="connsiteX5" fmla="*/ 4339771 w 4431211"/>
              <a:gd name="connsiteY5" fmla="*/ 2476500 h 2476500"/>
              <a:gd name="connsiteX6" fmla="*/ 3927013 w 4431211"/>
              <a:gd name="connsiteY6" fmla="*/ 2476500 h 2476500"/>
              <a:gd name="connsiteX7" fmla="*/ 412758 w 4431211"/>
              <a:gd name="connsiteY7" fmla="*/ 2476500 h 2476500"/>
              <a:gd name="connsiteX8" fmla="*/ 0 w 4431211"/>
              <a:gd name="connsiteY8" fmla="*/ 2063742 h 2476500"/>
              <a:gd name="connsiteX9" fmla="*/ 0 w 4431211"/>
              <a:gd name="connsiteY9" fmla="*/ 1641928 h 2476500"/>
              <a:gd name="connsiteX10" fmla="*/ 0 w 4431211"/>
              <a:gd name="connsiteY10" fmla="*/ 412758 h 2476500"/>
              <a:gd name="connsiteX11" fmla="*/ 0 w 4431211"/>
              <a:gd name="connsiteY11" fmla="*/ 0 h 2476500"/>
              <a:gd name="connsiteX12" fmla="*/ 412758 w 4431211"/>
              <a:gd name="connsiteY12" fmla="*/ 0 h 2476500"/>
              <a:gd name="connsiteX13" fmla="*/ 3927013 w 4431211"/>
              <a:gd name="connsiteY13" fmla="*/ 0 h 2476500"/>
              <a:gd name="connsiteX14" fmla="*/ 4431211 w 4431211"/>
              <a:gd name="connsiteY14" fmla="*/ 91440 h 2476500"/>
              <a:gd name="connsiteX0" fmla="*/ 4339771 w 4339771"/>
              <a:gd name="connsiteY0" fmla="*/ 0 h 2476500"/>
              <a:gd name="connsiteX1" fmla="*/ 4339771 w 4339771"/>
              <a:gd name="connsiteY1" fmla="*/ 412758 h 2476500"/>
              <a:gd name="connsiteX2" fmla="*/ 4339771 w 4339771"/>
              <a:gd name="connsiteY2" fmla="*/ 834572 h 2476500"/>
              <a:gd name="connsiteX3" fmla="*/ 4339771 w 4339771"/>
              <a:gd name="connsiteY3" fmla="*/ 1641928 h 2476500"/>
              <a:gd name="connsiteX4" fmla="*/ 4339771 w 4339771"/>
              <a:gd name="connsiteY4" fmla="*/ 2063742 h 2476500"/>
              <a:gd name="connsiteX5" fmla="*/ 4339771 w 4339771"/>
              <a:gd name="connsiteY5" fmla="*/ 2476500 h 2476500"/>
              <a:gd name="connsiteX6" fmla="*/ 3927013 w 4339771"/>
              <a:gd name="connsiteY6" fmla="*/ 2476500 h 2476500"/>
              <a:gd name="connsiteX7" fmla="*/ 412758 w 4339771"/>
              <a:gd name="connsiteY7" fmla="*/ 2476500 h 2476500"/>
              <a:gd name="connsiteX8" fmla="*/ 0 w 4339771"/>
              <a:gd name="connsiteY8" fmla="*/ 2063742 h 2476500"/>
              <a:gd name="connsiteX9" fmla="*/ 0 w 4339771"/>
              <a:gd name="connsiteY9" fmla="*/ 1641928 h 2476500"/>
              <a:gd name="connsiteX10" fmla="*/ 0 w 4339771"/>
              <a:gd name="connsiteY10" fmla="*/ 412758 h 2476500"/>
              <a:gd name="connsiteX11" fmla="*/ 0 w 4339771"/>
              <a:gd name="connsiteY11" fmla="*/ 0 h 2476500"/>
              <a:gd name="connsiteX12" fmla="*/ 412758 w 4339771"/>
              <a:gd name="connsiteY12" fmla="*/ 0 h 2476500"/>
              <a:gd name="connsiteX13" fmla="*/ 3927013 w 4339771"/>
              <a:gd name="connsiteY13"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12" fmla="*/ 3927013 w 4339771"/>
              <a:gd name="connsiteY12"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0" fmla="*/ 4339771 w 4339771"/>
              <a:gd name="connsiteY0" fmla="*/ 834572 h 2476500"/>
              <a:gd name="connsiteX1" fmla="*/ 4339771 w 4339771"/>
              <a:gd name="connsiteY1" fmla="*/ 1641928 h 2476500"/>
              <a:gd name="connsiteX2" fmla="*/ 4339771 w 4339771"/>
              <a:gd name="connsiteY2" fmla="*/ 2063742 h 2476500"/>
              <a:gd name="connsiteX3" fmla="*/ 4339771 w 4339771"/>
              <a:gd name="connsiteY3" fmla="*/ 2476500 h 2476500"/>
              <a:gd name="connsiteX4" fmla="*/ 3927013 w 4339771"/>
              <a:gd name="connsiteY4" fmla="*/ 2476500 h 2476500"/>
              <a:gd name="connsiteX5" fmla="*/ 412758 w 4339771"/>
              <a:gd name="connsiteY5" fmla="*/ 2476500 h 2476500"/>
              <a:gd name="connsiteX6" fmla="*/ 0 w 4339771"/>
              <a:gd name="connsiteY6" fmla="*/ 2063742 h 2476500"/>
              <a:gd name="connsiteX7" fmla="*/ 0 w 4339771"/>
              <a:gd name="connsiteY7" fmla="*/ 1641928 h 2476500"/>
              <a:gd name="connsiteX8" fmla="*/ 0 w 4339771"/>
              <a:gd name="connsiteY8" fmla="*/ 412758 h 2476500"/>
              <a:gd name="connsiteX9" fmla="*/ 0 w 4339771"/>
              <a:gd name="connsiteY9" fmla="*/ 0 h 2476500"/>
              <a:gd name="connsiteX0" fmla="*/ 4339771 w 4339771"/>
              <a:gd name="connsiteY0" fmla="*/ 1641928 h 2476500"/>
              <a:gd name="connsiteX1" fmla="*/ 4339771 w 4339771"/>
              <a:gd name="connsiteY1" fmla="*/ 2063742 h 2476500"/>
              <a:gd name="connsiteX2" fmla="*/ 4339771 w 4339771"/>
              <a:gd name="connsiteY2" fmla="*/ 2476500 h 2476500"/>
              <a:gd name="connsiteX3" fmla="*/ 3927013 w 4339771"/>
              <a:gd name="connsiteY3" fmla="*/ 2476500 h 2476500"/>
              <a:gd name="connsiteX4" fmla="*/ 412758 w 4339771"/>
              <a:gd name="connsiteY4" fmla="*/ 2476500 h 2476500"/>
              <a:gd name="connsiteX5" fmla="*/ 0 w 4339771"/>
              <a:gd name="connsiteY5" fmla="*/ 2063742 h 2476500"/>
              <a:gd name="connsiteX6" fmla="*/ 0 w 4339771"/>
              <a:gd name="connsiteY6" fmla="*/ 1641928 h 2476500"/>
              <a:gd name="connsiteX7" fmla="*/ 0 w 4339771"/>
              <a:gd name="connsiteY7" fmla="*/ 412758 h 2476500"/>
              <a:gd name="connsiteX8" fmla="*/ 0 w 4339771"/>
              <a:gd name="connsiteY8" fmla="*/ 0 h 2476500"/>
              <a:gd name="connsiteX0" fmla="*/ 4339771 w 4339771"/>
              <a:gd name="connsiteY0" fmla="*/ 2063742 h 2476500"/>
              <a:gd name="connsiteX1" fmla="*/ 4339771 w 4339771"/>
              <a:gd name="connsiteY1" fmla="*/ 2476500 h 2476500"/>
              <a:gd name="connsiteX2" fmla="*/ 3927013 w 4339771"/>
              <a:gd name="connsiteY2" fmla="*/ 2476500 h 2476500"/>
              <a:gd name="connsiteX3" fmla="*/ 412758 w 4339771"/>
              <a:gd name="connsiteY3" fmla="*/ 2476500 h 2476500"/>
              <a:gd name="connsiteX4" fmla="*/ 0 w 4339771"/>
              <a:gd name="connsiteY4" fmla="*/ 2063742 h 2476500"/>
              <a:gd name="connsiteX5" fmla="*/ 0 w 4339771"/>
              <a:gd name="connsiteY5" fmla="*/ 1641928 h 2476500"/>
              <a:gd name="connsiteX6" fmla="*/ 0 w 4339771"/>
              <a:gd name="connsiteY6" fmla="*/ 412758 h 2476500"/>
              <a:gd name="connsiteX7" fmla="*/ 0 w 4339771"/>
              <a:gd name="connsiteY7" fmla="*/ 0 h 2476500"/>
              <a:gd name="connsiteX0" fmla="*/ 4339771 w 4339771"/>
              <a:gd name="connsiteY0" fmla="*/ 2476500 h 2476500"/>
              <a:gd name="connsiteX1" fmla="*/ 3927013 w 4339771"/>
              <a:gd name="connsiteY1" fmla="*/ 2476500 h 2476500"/>
              <a:gd name="connsiteX2" fmla="*/ 412758 w 4339771"/>
              <a:gd name="connsiteY2" fmla="*/ 2476500 h 2476500"/>
              <a:gd name="connsiteX3" fmla="*/ 0 w 4339771"/>
              <a:gd name="connsiteY3" fmla="*/ 2063742 h 2476500"/>
              <a:gd name="connsiteX4" fmla="*/ 0 w 4339771"/>
              <a:gd name="connsiteY4" fmla="*/ 1641928 h 2476500"/>
              <a:gd name="connsiteX5" fmla="*/ 0 w 4339771"/>
              <a:gd name="connsiteY5" fmla="*/ 412758 h 2476500"/>
              <a:gd name="connsiteX6" fmla="*/ 0 w 4339771"/>
              <a:gd name="connsiteY6"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412758 h 2476500"/>
              <a:gd name="connsiteX5" fmla="*/ 0 w 4339771"/>
              <a:gd name="connsiteY5"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0 h 2476500"/>
            </a:gdLst>
            <a:ahLst/>
            <a:cxnLst>
              <a:cxn ang="0">
                <a:pos x="connsiteX0" y="connsiteY0"/>
              </a:cxn>
              <a:cxn ang="0">
                <a:pos x="connsiteX1" y="connsiteY1"/>
              </a:cxn>
              <a:cxn ang="0">
                <a:pos x="connsiteX2" y="connsiteY2"/>
              </a:cxn>
              <a:cxn ang="0">
                <a:pos x="connsiteX3" y="connsiteY3"/>
              </a:cxn>
            </a:cxnLst>
            <a:rect l="l" t="t" r="r" b="b"/>
            <a:pathLst>
              <a:path w="4339771" h="2476500">
                <a:moveTo>
                  <a:pt x="4339771" y="2476500"/>
                </a:moveTo>
                <a:lnTo>
                  <a:pt x="412758" y="2476500"/>
                </a:lnTo>
                <a:cubicBezTo>
                  <a:pt x="184798" y="2476500"/>
                  <a:pt x="0" y="2291702"/>
                  <a:pt x="0" y="2063742"/>
                </a:cubicBezTo>
                <a:lnTo>
                  <a:pt x="0" y="0"/>
                </a:lnTo>
              </a:path>
            </a:pathLst>
          </a:custGeom>
          <a:noFill/>
          <a:ln w="76200">
            <a:solidFill>
              <a:schemeClr val="accent4">
                <a:lumMod val="75000"/>
              </a:schemeClr>
            </a:solidFill>
            <a:tailEnd type="arrow"/>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00" dirty="0"/>
          </a:p>
        </p:txBody>
      </p:sp>
      <p:sp>
        <p:nvSpPr>
          <p:cNvPr id="14" name="Freeform: Shape 13">
            <a:extLst>
              <a:ext uri="{FF2B5EF4-FFF2-40B4-BE49-F238E27FC236}">
                <a16:creationId xmlns:a16="http://schemas.microsoft.com/office/drawing/2014/main" id="{C199C799-E249-48C6-BA9D-882CF4CF37CF}"/>
              </a:ext>
            </a:extLst>
          </p:cNvPr>
          <p:cNvSpPr/>
          <p:nvPr/>
        </p:nvSpPr>
        <p:spPr>
          <a:xfrm rot="10800000">
            <a:off x="6096001" y="3784602"/>
            <a:ext cx="3616476" cy="2063750"/>
          </a:xfrm>
          <a:custGeom>
            <a:avLst/>
            <a:gdLst>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1451429 w 4339771"/>
              <a:gd name="connsiteY10" fmla="*/ 2476500 h 2476500"/>
              <a:gd name="connsiteX11" fmla="*/ 412758 w 4339771"/>
              <a:gd name="connsiteY11" fmla="*/ 2476500 h 2476500"/>
              <a:gd name="connsiteX12" fmla="*/ 0 w 4339771"/>
              <a:gd name="connsiteY12" fmla="*/ 2063742 h 2476500"/>
              <a:gd name="connsiteX13" fmla="*/ 0 w 4339771"/>
              <a:gd name="connsiteY13" fmla="*/ 1641928 h 2476500"/>
              <a:gd name="connsiteX14" fmla="*/ 0 w 4339771"/>
              <a:gd name="connsiteY14" fmla="*/ 412758 h 2476500"/>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412758 w 4339771"/>
              <a:gd name="connsiteY10" fmla="*/ 2476500 h 2476500"/>
              <a:gd name="connsiteX11" fmla="*/ 0 w 4339771"/>
              <a:gd name="connsiteY11" fmla="*/ 2063742 h 2476500"/>
              <a:gd name="connsiteX12" fmla="*/ 0 w 4339771"/>
              <a:gd name="connsiteY12" fmla="*/ 1641928 h 2476500"/>
              <a:gd name="connsiteX13" fmla="*/ 0 w 4339771"/>
              <a:gd name="connsiteY13" fmla="*/ 412758 h 2476500"/>
              <a:gd name="connsiteX14" fmla="*/ 0 w 4339771"/>
              <a:gd name="connsiteY14" fmla="*/ 0 h 2476500"/>
              <a:gd name="connsiteX0" fmla="*/ 4339771 w 4431211"/>
              <a:gd name="connsiteY0" fmla="*/ 0 h 2476500"/>
              <a:gd name="connsiteX1" fmla="*/ 4339771 w 4431211"/>
              <a:gd name="connsiteY1" fmla="*/ 412758 h 2476500"/>
              <a:gd name="connsiteX2" fmla="*/ 4339771 w 4431211"/>
              <a:gd name="connsiteY2" fmla="*/ 834572 h 2476500"/>
              <a:gd name="connsiteX3" fmla="*/ 4339771 w 4431211"/>
              <a:gd name="connsiteY3" fmla="*/ 1641928 h 2476500"/>
              <a:gd name="connsiteX4" fmla="*/ 4339771 w 4431211"/>
              <a:gd name="connsiteY4" fmla="*/ 2063742 h 2476500"/>
              <a:gd name="connsiteX5" fmla="*/ 4339771 w 4431211"/>
              <a:gd name="connsiteY5" fmla="*/ 2476500 h 2476500"/>
              <a:gd name="connsiteX6" fmla="*/ 3927013 w 4431211"/>
              <a:gd name="connsiteY6" fmla="*/ 2476500 h 2476500"/>
              <a:gd name="connsiteX7" fmla="*/ 412758 w 4431211"/>
              <a:gd name="connsiteY7" fmla="*/ 2476500 h 2476500"/>
              <a:gd name="connsiteX8" fmla="*/ 0 w 4431211"/>
              <a:gd name="connsiteY8" fmla="*/ 2063742 h 2476500"/>
              <a:gd name="connsiteX9" fmla="*/ 0 w 4431211"/>
              <a:gd name="connsiteY9" fmla="*/ 1641928 h 2476500"/>
              <a:gd name="connsiteX10" fmla="*/ 0 w 4431211"/>
              <a:gd name="connsiteY10" fmla="*/ 412758 h 2476500"/>
              <a:gd name="connsiteX11" fmla="*/ 0 w 4431211"/>
              <a:gd name="connsiteY11" fmla="*/ 0 h 2476500"/>
              <a:gd name="connsiteX12" fmla="*/ 412758 w 4431211"/>
              <a:gd name="connsiteY12" fmla="*/ 0 h 2476500"/>
              <a:gd name="connsiteX13" fmla="*/ 3927013 w 4431211"/>
              <a:gd name="connsiteY13" fmla="*/ 0 h 2476500"/>
              <a:gd name="connsiteX14" fmla="*/ 4431211 w 4431211"/>
              <a:gd name="connsiteY14" fmla="*/ 91440 h 2476500"/>
              <a:gd name="connsiteX0" fmla="*/ 4339771 w 4339771"/>
              <a:gd name="connsiteY0" fmla="*/ 0 h 2476500"/>
              <a:gd name="connsiteX1" fmla="*/ 4339771 w 4339771"/>
              <a:gd name="connsiteY1" fmla="*/ 412758 h 2476500"/>
              <a:gd name="connsiteX2" fmla="*/ 4339771 w 4339771"/>
              <a:gd name="connsiteY2" fmla="*/ 834572 h 2476500"/>
              <a:gd name="connsiteX3" fmla="*/ 4339771 w 4339771"/>
              <a:gd name="connsiteY3" fmla="*/ 1641928 h 2476500"/>
              <a:gd name="connsiteX4" fmla="*/ 4339771 w 4339771"/>
              <a:gd name="connsiteY4" fmla="*/ 2063742 h 2476500"/>
              <a:gd name="connsiteX5" fmla="*/ 4339771 w 4339771"/>
              <a:gd name="connsiteY5" fmla="*/ 2476500 h 2476500"/>
              <a:gd name="connsiteX6" fmla="*/ 3927013 w 4339771"/>
              <a:gd name="connsiteY6" fmla="*/ 2476500 h 2476500"/>
              <a:gd name="connsiteX7" fmla="*/ 412758 w 4339771"/>
              <a:gd name="connsiteY7" fmla="*/ 2476500 h 2476500"/>
              <a:gd name="connsiteX8" fmla="*/ 0 w 4339771"/>
              <a:gd name="connsiteY8" fmla="*/ 2063742 h 2476500"/>
              <a:gd name="connsiteX9" fmla="*/ 0 w 4339771"/>
              <a:gd name="connsiteY9" fmla="*/ 1641928 h 2476500"/>
              <a:gd name="connsiteX10" fmla="*/ 0 w 4339771"/>
              <a:gd name="connsiteY10" fmla="*/ 412758 h 2476500"/>
              <a:gd name="connsiteX11" fmla="*/ 0 w 4339771"/>
              <a:gd name="connsiteY11" fmla="*/ 0 h 2476500"/>
              <a:gd name="connsiteX12" fmla="*/ 412758 w 4339771"/>
              <a:gd name="connsiteY12" fmla="*/ 0 h 2476500"/>
              <a:gd name="connsiteX13" fmla="*/ 3927013 w 4339771"/>
              <a:gd name="connsiteY13"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12" fmla="*/ 3927013 w 4339771"/>
              <a:gd name="connsiteY12"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0" fmla="*/ 4339771 w 4339771"/>
              <a:gd name="connsiteY0" fmla="*/ 834572 h 2476500"/>
              <a:gd name="connsiteX1" fmla="*/ 4339771 w 4339771"/>
              <a:gd name="connsiteY1" fmla="*/ 1641928 h 2476500"/>
              <a:gd name="connsiteX2" fmla="*/ 4339771 w 4339771"/>
              <a:gd name="connsiteY2" fmla="*/ 2063742 h 2476500"/>
              <a:gd name="connsiteX3" fmla="*/ 4339771 w 4339771"/>
              <a:gd name="connsiteY3" fmla="*/ 2476500 h 2476500"/>
              <a:gd name="connsiteX4" fmla="*/ 3927013 w 4339771"/>
              <a:gd name="connsiteY4" fmla="*/ 2476500 h 2476500"/>
              <a:gd name="connsiteX5" fmla="*/ 412758 w 4339771"/>
              <a:gd name="connsiteY5" fmla="*/ 2476500 h 2476500"/>
              <a:gd name="connsiteX6" fmla="*/ 0 w 4339771"/>
              <a:gd name="connsiteY6" fmla="*/ 2063742 h 2476500"/>
              <a:gd name="connsiteX7" fmla="*/ 0 w 4339771"/>
              <a:gd name="connsiteY7" fmla="*/ 1641928 h 2476500"/>
              <a:gd name="connsiteX8" fmla="*/ 0 w 4339771"/>
              <a:gd name="connsiteY8" fmla="*/ 412758 h 2476500"/>
              <a:gd name="connsiteX9" fmla="*/ 0 w 4339771"/>
              <a:gd name="connsiteY9" fmla="*/ 0 h 2476500"/>
              <a:gd name="connsiteX0" fmla="*/ 4339771 w 4339771"/>
              <a:gd name="connsiteY0" fmla="*/ 1641928 h 2476500"/>
              <a:gd name="connsiteX1" fmla="*/ 4339771 w 4339771"/>
              <a:gd name="connsiteY1" fmla="*/ 2063742 h 2476500"/>
              <a:gd name="connsiteX2" fmla="*/ 4339771 w 4339771"/>
              <a:gd name="connsiteY2" fmla="*/ 2476500 h 2476500"/>
              <a:gd name="connsiteX3" fmla="*/ 3927013 w 4339771"/>
              <a:gd name="connsiteY3" fmla="*/ 2476500 h 2476500"/>
              <a:gd name="connsiteX4" fmla="*/ 412758 w 4339771"/>
              <a:gd name="connsiteY4" fmla="*/ 2476500 h 2476500"/>
              <a:gd name="connsiteX5" fmla="*/ 0 w 4339771"/>
              <a:gd name="connsiteY5" fmla="*/ 2063742 h 2476500"/>
              <a:gd name="connsiteX6" fmla="*/ 0 w 4339771"/>
              <a:gd name="connsiteY6" fmla="*/ 1641928 h 2476500"/>
              <a:gd name="connsiteX7" fmla="*/ 0 w 4339771"/>
              <a:gd name="connsiteY7" fmla="*/ 412758 h 2476500"/>
              <a:gd name="connsiteX8" fmla="*/ 0 w 4339771"/>
              <a:gd name="connsiteY8" fmla="*/ 0 h 2476500"/>
              <a:gd name="connsiteX0" fmla="*/ 4339771 w 4339771"/>
              <a:gd name="connsiteY0" fmla="*/ 2063742 h 2476500"/>
              <a:gd name="connsiteX1" fmla="*/ 4339771 w 4339771"/>
              <a:gd name="connsiteY1" fmla="*/ 2476500 h 2476500"/>
              <a:gd name="connsiteX2" fmla="*/ 3927013 w 4339771"/>
              <a:gd name="connsiteY2" fmla="*/ 2476500 h 2476500"/>
              <a:gd name="connsiteX3" fmla="*/ 412758 w 4339771"/>
              <a:gd name="connsiteY3" fmla="*/ 2476500 h 2476500"/>
              <a:gd name="connsiteX4" fmla="*/ 0 w 4339771"/>
              <a:gd name="connsiteY4" fmla="*/ 2063742 h 2476500"/>
              <a:gd name="connsiteX5" fmla="*/ 0 w 4339771"/>
              <a:gd name="connsiteY5" fmla="*/ 1641928 h 2476500"/>
              <a:gd name="connsiteX6" fmla="*/ 0 w 4339771"/>
              <a:gd name="connsiteY6" fmla="*/ 412758 h 2476500"/>
              <a:gd name="connsiteX7" fmla="*/ 0 w 4339771"/>
              <a:gd name="connsiteY7" fmla="*/ 0 h 2476500"/>
              <a:gd name="connsiteX0" fmla="*/ 4339771 w 4339771"/>
              <a:gd name="connsiteY0" fmla="*/ 2476500 h 2476500"/>
              <a:gd name="connsiteX1" fmla="*/ 3927013 w 4339771"/>
              <a:gd name="connsiteY1" fmla="*/ 2476500 h 2476500"/>
              <a:gd name="connsiteX2" fmla="*/ 412758 w 4339771"/>
              <a:gd name="connsiteY2" fmla="*/ 2476500 h 2476500"/>
              <a:gd name="connsiteX3" fmla="*/ 0 w 4339771"/>
              <a:gd name="connsiteY3" fmla="*/ 2063742 h 2476500"/>
              <a:gd name="connsiteX4" fmla="*/ 0 w 4339771"/>
              <a:gd name="connsiteY4" fmla="*/ 1641928 h 2476500"/>
              <a:gd name="connsiteX5" fmla="*/ 0 w 4339771"/>
              <a:gd name="connsiteY5" fmla="*/ 412758 h 2476500"/>
              <a:gd name="connsiteX6" fmla="*/ 0 w 4339771"/>
              <a:gd name="connsiteY6"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412758 h 2476500"/>
              <a:gd name="connsiteX5" fmla="*/ 0 w 4339771"/>
              <a:gd name="connsiteY5"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0 h 2476500"/>
            </a:gdLst>
            <a:ahLst/>
            <a:cxnLst>
              <a:cxn ang="0">
                <a:pos x="connsiteX0" y="connsiteY0"/>
              </a:cxn>
              <a:cxn ang="0">
                <a:pos x="connsiteX1" y="connsiteY1"/>
              </a:cxn>
              <a:cxn ang="0">
                <a:pos x="connsiteX2" y="connsiteY2"/>
              </a:cxn>
              <a:cxn ang="0">
                <a:pos x="connsiteX3" y="connsiteY3"/>
              </a:cxn>
            </a:cxnLst>
            <a:rect l="l" t="t" r="r" b="b"/>
            <a:pathLst>
              <a:path w="4339771" h="2476500">
                <a:moveTo>
                  <a:pt x="4339771" y="2476500"/>
                </a:moveTo>
                <a:lnTo>
                  <a:pt x="412758" y="2476500"/>
                </a:lnTo>
                <a:cubicBezTo>
                  <a:pt x="184798" y="2476500"/>
                  <a:pt x="0" y="2291702"/>
                  <a:pt x="0" y="2063742"/>
                </a:cubicBezTo>
                <a:lnTo>
                  <a:pt x="0" y="0"/>
                </a:lnTo>
              </a:path>
            </a:pathLst>
          </a:custGeom>
          <a:noFill/>
          <a:ln w="76200">
            <a:solidFill>
              <a:schemeClr val="accent2">
                <a:lumMod val="75000"/>
              </a:schemeClr>
            </a:solidFill>
            <a:tailEnd type="arrow"/>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00" dirty="0"/>
          </a:p>
        </p:txBody>
      </p:sp>
      <p:sp>
        <p:nvSpPr>
          <p:cNvPr id="2" name="Title 1">
            <a:extLst>
              <a:ext uri="{FF2B5EF4-FFF2-40B4-BE49-F238E27FC236}">
                <a16:creationId xmlns:a16="http://schemas.microsoft.com/office/drawing/2014/main" id="{7B126591-81B4-F647-BCB8-0BAEDE1EE562}"/>
              </a:ext>
            </a:extLst>
          </p:cNvPr>
          <p:cNvSpPr>
            <a:spLocks noGrp="1"/>
          </p:cNvSpPr>
          <p:nvPr>
            <p:ph type="title"/>
          </p:nvPr>
        </p:nvSpPr>
        <p:spPr>
          <a:xfrm>
            <a:off x="304800" y="304800"/>
            <a:ext cx="11582400" cy="638175"/>
          </a:xfrm>
        </p:spPr>
        <p:txBody>
          <a:bodyPr/>
          <a:lstStyle/>
          <a:p>
            <a:r>
              <a:rPr lang="en-US" dirty="0"/>
              <a:t>Traditional technology consumption</a:t>
            </a:r>
          </a:p>
        </p:txBody>
      </p:sp>
      <p:sp>
        <p:nvSpPr>
          <p:cNvPr id="15" name="Title 1">
            <a:extLst>
              <a:ext uri="{FF2B5EF4-FFF2-40B4-BE49-F238E27FC236}">
                <a16:creationId xmlns:a16="http://schemas.microsoft.com/office/drawing/2014/main" id="{96D9FF39-EEC1-4F91-AD6B-595559F5A353}"/>
              </a:ext>
            </a:extLst>
          </p:cNvPr>
          <p:cNvSpPr txBox="1">
            <a:spLocks/>
          </p:cNvSpPr>
          <p:nvPr/>
        </p:nvSpPr>
        <p:spPr>
          <a:xfrm>
            <a:off x="1314835" y="2344922"/>
            <a:ext cx="2329375" cy="815608"/>
          </a:xfrm>
          <a:prstGeom prst="rect">
            <a:avLst/>
          </a:prstGeom>
          <a:solidFill>
            <a:srgbClr val="0D0525"/>
          </a:solidFill>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solidFill>
                  <a:schemeClr val="accent4">
                    <a:lumMod val="75000"/>
                  </a:schemeClr>
                </a:solidFill>
                <a:latin typeface="+mn-lt"/>
              </a:rPr>
              <a:t>Governance/</a:t>
            </a:r>
            <a:br>
              <a:rPr lang="en-US" sz="2400" dirty="0">
                <a:solidFill>
                  <a:schemeClr val="accent4">
                    <a:lumMod val="75000"/>
                  </a:schemeClr>
                </a:solidFill>
                <a:latin typeface="+mn-lt"/>
              </a:rPr>
            </a:br>
            <a:r>
              <a:rPr lang="en-US" sz="2400" dirty="0">
                <a:solidFill>
                  <a:schemeClr val="accent4">
                    <a:lumMod val="75000"/>
                  </a:schemeClr>
                </a:solidFill>
                <a:latin typeface="+mn-lt"/>
              </a:rPr>
              <a:t>control</a:t>
            </a:r>
          </a:p>
        </p:txBody>
      </p:sp>
      <p:sp>
        <p:nvSpPr>
          <p:cNvPr id="20" name="Title 1">
            <a:extLst>
              <a:ext uri="{FF2B5EF4-FFF2-40B4-BE49-F238E27FC236}">
                <a16:creationId xmlns:a16="http://schemas.microsoft.com/office/drawing/2014/main" id="{6FEF633D-C53D-4C0A-BBA2-BEFF4BBECAF7}"/>
              </a:ext>
            </a:extLst>
          </p:cNvPr>
          <p:cNvSpPr txBox="1">
            <a:spLocks/>
          </p:cNvSpPr>
          <p:nvPr/>
        </p:nvSpPr>
        <p:spPr>
          <a:xfrm>
            <a:off x="8708572" y="4775891"/>
            <a:ext cx="2007810" cy="446276"/>
          </a:xfrm>
          <a:prstGeom prst="rect">
            <a:avLst/>
          </a:prstGeom>
          <a:solidFill>
            <a:srgbClr val="191241"/>
          </a:solidFill>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400" dirty="0">
                <a:solidFill>
                  <a:schemeClr val="accent2">
                    <a:lumMod val="75000"/>
                  </a:schemeClr>
                </a:solidFill>
                <a:latin typeface="+mn-lt"/>
              </a:rPr>
              <a:t>Agility</a:t>
            </a:r>
          </a:p>
        </p:txBody>
      </p:sp>
    </p:spTree>
    <p:extLst>
      <p:ext uri="{BB962C8B-B14F-4D97-AF65-F5344CB8AC3E}">
        <p14:creationId xmlns:p14="http://schemas.microsoft.com/office/powerpoint/2010/main" val="3737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2C94B69-D4E6-447D-82BB-40BF251CA815}"/>
              </a:ext>
            </a:extLst>
          </p:cNvPr>
          <p:cNvSpPr/>
          <p:nvPr/>
        </p:nvSpPr>
        <p:spPr>
          <a:xfrm>
            <a:off x="2479524" y="2908532"/>
            <a:ext cx="3616476" cy="2063750"/>
          </a:xfrm>
          <a:custGeom>
            <a:avLst/>
            <a:gdLst>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1451429 w 4339771"/>
              <a:gd name="connsiteY10" fmla="*/ 2476500 h 2476500"/>
              <a:gd name="connsiteX11" fmla="*/ 412758 w 4339771"/>
              <a:gd name="connsiteY11" fmla="*/ 2476500 h 2476500"/>
              <a:gd name="connsiteX12" fmla="*/ 0 w 4339771"/>
              <a:gd name="connsiteY12" fmla="*/ 2063742 h 2476500"/>
              <a:gd name="connsiteX13" fmla="*/ 0 w 4339771"/>
              <a:gd name="connsiteY13" fmla="*/ 1641928 h 2476500"/>
              <a:gd name="connsiteX14" fmla="*/ 0 w 4339771"/>
              <a:gd name="connsiteY14" fmla="*/ 412758 h 2476500"/>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412758 w 4339771"/>
              <a:gd name="connsiteY10" fmla="*/ 2476500 h 2476500"/>
              <a:gd name="connsiteX11" fmla="*/ 0 w 4339771"/>
              <a:gd name="connsiteY11" fmla="*/ 2063742 h 2476500"/>
              <a:gd name="connsiteX12" fmla="*/ 0 w 4339771"/>
              <a:gd name="connsiteY12" fmla="*/ 1641928 h 2476500"/>
              <a:gd name="connsiteX13" fmla="*/ 0 w 4339771"/>
              <a:gd name="connsiteY13" fmla="*/ 412758 h 2476500"/>
              <a:gd name="connsiteX14" fmla="*/ 0 w 4339771"/>
              <a:gd name="connsiteY14" fmla="*/ 0 h 2476500"/>
              <a:gd name="connsiteX0" fmla="*/ 4339771 w 4431211"/>
              <a:gd name="connsiteY0" fmla="*/ 0 h 2476500"/>
              <a:gd name="connsiteX1" fmla="*/ 4339771 w 4431211"/>
              <a:gd name="connsiteY1" fmla="*/ 412758 h 2476500"/>
              <a:gd name="connsiteX2" fmla="*/ 4339771 w 4431211"/>
              <a:gd name="connsiteY2" fmla="*/ 834572 h 2476500"/>
              <a:gd name="connsiteX3" fmla="*/ 4339771 w 4431211"/>
              <a:gd name="connsiteY3" fmla="*/ 1641928 h 2476500"/>
              <a:gd name="connsiteX4" fmla="*/ 4339771 w 4431211"/>
              <a:gd name="connsiteY4" fmla="*/ 2063742 h 2476500"/>
              <a:gd name="connsiteX5" fmla="*/ 4339771 w 4431211"/>
              <a:gd name="connsiteY5" fmla="*/ 2476500 h 2476500"/>
              <a:gd name="connsiteX6" fmla="*/ 3927013 w 4431211"/>
              <a:gd name="connsiteY6" fmla="*/ 2476500 h 2476500"/>
              <a:gd name="connsiteX7" fmla="*/ 412758 w 4431211"/>
              <a:gd name="connsiteY7" fmla="*/ 2476500 h 2476500"/>
              <a:gd name="connsiteX8" fmla="*/ 0 w 4431211"/>
              <a:gd name="connsiteY8" fmla="*/ 2063742 h 2476500"/>
              <a:gd name="connsiteX9" fmla="*/ 0 w 4431211"/>
              <a:gd name="connsiteY9" fmla="*/ 1641928 h 2476500"/>
              <a:gd name="connsiteX10" fmla="*/ 0 w 4431211"/>
              <a:gd name="connsiteY10" fmla="*/ 412758 h 2476500"/>
              <a:gd name="connsiteX11" fmla="*/ 0 w 4431211"/>
              <a:gd name="connsiteY11" fmla="*/ 0 h 2476500"/>
              <a:gd name="connsiteX12" fmla="*/ 412758 w 4431211"/>
              <a:gd name="connsiteY12" fmla="*/ 0 h 2476500"/>
              <a:gd name="connsiteX13" fmla="*/ 3927013 w 4431211"/>
              <a:gd name="connsiteY13" fmla="*/ 0 h 2476500"/>
              <a:gd name="connsiteX14" fmla="*/ 4431211 w 4431211"/>
              <a:gd name="connsiteY14" fmla="*/ 91440 h 2476500"/>
              <a:gd name="connsiteX0" fmla="*/ 4339771 w 4339771"/>
              <a:gd name="connsiteY0" fmla="*/ 0 h 2476500"/>
              <a:gd name="connsiteX1" fmla="*/ 4339771 w 4339771"/>
              <a:gd name="connsiteY1" fmla="*/ 412758 h 2476500"/>
              <a:gd name="connsiteX2" fmla="*/ 4339771 w 4339771"/>
              <a:gd name="connsiteY2" fmla="*/ 834572 h 2476500"/>
              <a:gd name="connsiteX3" fmla="*/ 4339771 w 4339771"/>
              <a:gd name="connsiteY3" fmla="*/ 1641928 h 2476500"/>
              <a:gd name="connsiteX4" fmla="*/ 4339771 w 4339771"/>
              <a:gd name="connsiteY4" fmla="*/ 2063742 h 2476500"/>
              <a:gd name="connsiteX5" fmla="*/ 4339771 w 4339771"/>
              <a:gd name="connsiteY5" fmla="*/ 2476500 h 2476500"/>
              <a:gd name="connsiteX6" fmla="*/ 3927013 w 4339771"/>
              <a:gd name="connsiteY6" fmla="*/ 2476500 h 2476500"/>
              <a:gd name="connsiteX7" fmla="*/ 412758 w 4339771"/>
              <a:gd name="connsiteY7" fmla="*/ 2476500 h 2476500"/>
              <a:gd name="connsiteX8" fmla="*/ 0 w 4339771"/>
              <a:gd name="connsiteY8" fmla="*/ 2063742 h 2476500"/>
              <a:gd name="connsiteX9" fmla="*/ 0 w 4339771"/>
              <a:gd name="connsiteY9" fmla="*/ 1641928 h 2476500"/>
              <a:gd name="connsiteX10" fmla="*/ 0 w 4339771"/>
              <a:gd name="connsiteY10" fmla="*/ 412758 h 2476500"/>
              <a:gd name="connsiteX11" fmla="*/ 0 w 4339771"/>
              <a:gd name="connsiteY11" fmla="*/ 0 h 2476500"/>
              <a:gd name="connsiteX12" fmla="*/ 412758 w 4339771"/>
              <a:gd name="connsiteY12" fmla="*/ 0 h 2476500"/>
              <a:gd name="connsiteX13" fmla="*/ 3927013 w 4339771"/>
              <a:gd name="connsiteY13"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12" fmla="*/ 3927013 w 4339771"/>
              <a:gd name="connsiteY12"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0" fmla="*/ 4339771 w 4339771"/>
              <a:gd name="connsiteY0" fmla="*/ 834572 h 2476500"/>
              <a:gd name="connsiteX1" fmla="*/ 4339771 w 4339771"/>
              <a:gd name="connsiteY1" fmla="*/ 1641928 h 2476500"/>
              <a:gd name="connsiteX2" fmla="*/ 4339771 w 4339771"/>
              <a:gd name="connsiteY2" fmla="*/ 2063742 h 2476500"/>
              <a:gd name="connsiteX3" fmla="*/ 4339771 w 4339771"/>
              <a:gd name="connsiteY3" fmla="*/ 2476500 h 2476500"/>
              <a:gd name="connsiteX4" fmla="*/ 3927013 w 4339771"/>
              <a:gd name="connsiteY4" fmla="*/ 2476500 h 2476500"/>
              <a:gd name="connsiteX5" fmla="*/ 412758 w 4339771"/>
              <a:gd name="connsiteY5" fmla="*/ 2476500 h 2476500"/>
              <a:gd name="connsiteX6" fmla="*/ 0 w 4339771"/>
              <a:gd name="connsiteY6" fmla="*/ 2063742 h 2476500"/>
              <a:gd name="connsiteX7" fmla="*/ 0 w 4339771"/>
              <a:gd name="connsiteY7" fmla="*/ 1641928 h 2476500"/>
              <a:gd name="connsiteX8" fmla="*/ 0 w 4339771"/>
              <a:gd name="connsiteY8" fmla="*/ 412758 h 2476500"/>
              <a:gd name="connsiteX9" fmla="*/ 0 w 4339771"/>
              <a:gd name="connsiteY9" fmla="*/ 0 h 2476500"/>
              <a:gd name="connsiteX0" fmla="*/ 4339771 w 4339771"/>
              <a:gd name="connsiteY0" fmla="*/ 1641928 h 2476500"/>
              <a:gd name="connsiteX1" fmla="*/ 4339771 w 4339771"/>
              <a:gd name="connsiteY1" fmla="*/ 2063742 h 2476500"/>
              <a:gd name="connsiteX2" fmla="*/ 4339771 w 4339771"/>
              <a:gd name="connsiteY2" fmla="*/ 2476500 h 2476500"/>
              <a:gd name="connsiteX3" fmla="*/ 3927013 w 4339771"/>
              <a:gd name="connsiteY3" fmla="*/ 2476500 h 2476500"/>
              <a:gd name="connsiteX4" fmla="*/ 412758 w 4339771"/>
              <a:gd name="connsiteY4" fmla="*/ 2476500 h 2476500"/>
              <a:gd name="connsiteX5" fmla="*/ 0 w 4339771"/>
              <a:gd name="connsiteY5" fmla="*/ 2063742 h 2476500"/>
              <a:gd name="connsiteX6" fmla="*/ 0 w 4339771"/>
              <a:gd name="connsiteY6" fmla="*/ 1641928 h 2476500"/>
              <a:gd name="connsiteX7" fmla="*/ 0 w 4339771"/>
              <a:gd name="connsiteY7" fmla="*/ 412758 h 2476500"/>
              <a:gd name="connsiteX8" fmla="*/ 0 w 4339771"/>
              <a:gd name="connsiteY8" fmla="*/ 0 h 2476500"/>
              <a:gd name="connsiteX0" fmla="*/ 4339771 w 4339771"/>
              <a:gd name="connsiteY0" fmla="*/ 2063742 h 2476500"/>
              <a:gd name="connsiteX1" fmla="*/ 4339771 w 4339771"/>
              <a:gd name="connsiteY1" fmla="*/ 2476500 h 2476500"/>
              <a:gd name="connsiteX2" fmla="*/ 3927013 w 4339771"/>
              <a:gd name="connsiteY2" fmla="*/ 2476500 h 2476500"/>
              <a:gd name="connsiteX3" fmla="*/ 412758 w 4339771"/>
              <a:gd name="connsiteY3" fmla="*/ 2476500 h 2476500"/>
              <a:gd name="connsiteX4" fmla="*/ 0 w 4339771"/>
              <a:gd name="connsiteY4" fmla="*/ 2063742 h 2476500"/>
              <a:gd name="connsiteX5" fmla="*/ 0 w 4339771"/>
              <a:gd name="connsiteY5" fmla="*/ 1641928 h 2476500"/>
              <a:gd name="connsiteX6" fmla="*/ 0 w 4339771"/>
              <a:gd name="connsiteY6" fmla="*/ 412758 h 2476500"/>
              <a:gd name="connsiteX7" fmla="*/ 0 w 4339771"/>
              <a:gd name="connsiteY7" fmla="*/ 0 h 2476500"/>
              <a:gd name="connsiteX0" fmla="*/ 4339771 w 4339771"/>
              <a:gd name="connsiteY0" fmla="*/ 2476500 h 2476500"/>
              <a:gd name="connsiteX1" fmla="*/ 3927013 w 4339771"/>
              <a:gd name="connsiteY1" fmla="*/ 2476500 h 2476500"/>
              <a:gd name="connsiteX2" fmla="*/ 412758 w 4339771"/>
              <a:gd name="connsiteY2" fmla="*/ 2476500 h 2476500"/>
              <a:gd name="connsiteX3" fmla="*/ 0 w 4339771"/>
              <a:gd name="connsiteY3" fmla="*/ 2063742 h 2476500"/>
              <a:gd name="connsiteX4" fmla="*/ 0 w 4339771"/>
              <a:gd name="connsiteY4" fmla="*/ 1641928 h 2476500"/>
              <a:gd name="connsiteX5" fmla="*/ 0 w 4339771"/>
              <a:gd name="connsiteY5" fmla="*/ 412758 h 2476500"/>
              <a:gd name="connsiteX6" fmla="*/ 0 w 4339771"/>
              <a:gd name="connsiteY6"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412758 h 2476500"/>
              <a:gd name="connsiteX5" fmla="*/ 0 w 4339771"/>
              <a:gd name="connsiteY5"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0 h 2476500"/>
            </a:gdLst>
            <a:ahLst/>
            <a:cxnLst>
              <a:cxn ang="0">
                <a:pos x="connsiteX0" y="connsiteY0"/>
              </a:cxn>
              <a:cxn ang="0">
                <a:pos x="connsiteX1" y="connsiteY1"/>
              </a:cxn>
              <a:cxn ang="0">
                <a:pos x="connsiteX2" y="connsiteY2"/>
              </a:cxn>
              <a:cxn ang="0">
                <a:pos x="connsiteX3" y="connsiteY3"/>
              </a:cxn>
            </a:cxnLst>
            <a:rect l="l" t="t" r="r" b="b"/>
            <a:pathLst>
              <a:path w="4339771" h="2476500">
                <a:moveTo>
                  <a:pt x="4339771" y="2476500"/>
                </a:moveTo>
                <a:lnTo>
                  <a:pt x="412758" y="2476500"/>
                </a:lnTo>
                <a:cubicBezTo>
                  <a:pt x="184798" y="2476500"/>
                  <a:pt x="0" y="2291702"/>
                  <a:pt x="0" y="2063742"/>
                </a:cubicBezTo>
                <a:lnTo>
                  <a:pt x="0" y="0"/>
                </a:lnTo>
              </a:path>
            </a:pathLst>
          </a:custGeom>
          <a:noFill/>
          <a:ln w="76200">
            <a:solidFill>
              <a:schemeClr val="accent4">
                <a:lumMod val="75000"/>
              </a:schemeClr>
            </a:solidFill>
            <a:tailEnd type="arrow"/>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00" dirty="0">
              <a:solidFill>
                <a:schemeClr val="tx1"/>
              </a:solidFill>
            </a:endParaRPr>
          </a:p>
        </p:txBody>
      </p:sp>
      <p:sp>
        <p:nvSpPr>
          <p:cNvPr id="14" name="Freeform: Shape 13">
            <a:extLst>
              <a:ext uri="{FF2B5EF4-FFF2-40B4-BE49-F238E27FC236}">
                <a16:creationId xmlns:a16="http://schemas.microsoft.com/office/drawing/2014/main" id="{C199C799-E249-48C6-BA9D-882CF4CF37CF}"/>
              </a:ext>
            </a:extLst>
          </p:cNvPr>
          <p:cNvSpPr/>
          <p:nvPr/>
        </p:nvSpPr>
        <p:spPr>
          <a:xfrm rot="10800000" flipV="1">
            <a:off x="6096001" y="2908532"/>
            <a:ext cx="3616476" cy="2063750"/>
          </a:xfrm>
          <a:custGeom>
            <a:avLst/>
            <a:gdLst>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1451429 w 4339771"/>
              <a:gd name="connsiteY10" fmla="*/ 2476500 h 2476500"/>
              <a:gd name="connsiteX11" fmla="*/ 412758 w 4339771"/>
              <a:gd name="connsiteY11" fmla="*/ 2476500 h 2476500"/>
              <a:gd name="connsiteX12" fmla="*/ 0 w 4339771"/>
              <a:gd name="connsiteY12" fmla="*/ 2063742 h 2476500"/>
              <a:gd name="connsiteX13" fmla="*/ 0 w 4339771"/>
              <a:gd name="connsiteY13" fmla="*/ 1641928 h 2476500"/>
              <a:gd name="connsiteX14" fmla="*/ 0 w 4339771"/>
              <a:gd name="connsiteY14" fmla="*/ 412758 h 2476500"/>
              <a:gd name="connsiteX0" fmla="*/ 0 w 4339771"/>
              <a:gd name="connsiteY0" fmla="*/ 0 h 2476500"/>
              <a:gd name="connsiteX1" fmla="*/ 412758 w 4339771"/>
              <a:gd name="connsiteY1" fmla="*/ 0 h 2476500"/>
              <a:gd name="connsiteX2" fmla="*/ 3927013 w 4339771"/>
              <a:gd name="connsiteY2" fmla="*/ 0 h 2476500"/>
              <a:gd name="connsiteX3" fmla="*/ 4339771 w 4339771"/>
              <a:gd name="connsiteY3" fmla="*/ 0 h 2476500"/>
              <a:gd name="connsiteX4" fmla="*/ 4339771 w 4339771"/>
              <a:gd name="connsiteY4" fmla="*/ 412758 h 2476500"/>
              <a:gd name="connsiteX5" fmla="*/ 4339771 w 4339771"/>
              <a:gd name="connsiteY5" fmla="*/ 834572 h 2476500"/>
              <a:gd name="connsiteX6" fmla="*/ 4339771 w 4339771"/>
              <a:gd name="connsiteY6" fmla="*/ 1641928 h 2476500"/>
              <a:gd name="connsiteX7" fmla="*/ 4339771 w 4339771"/>
              <a:gd name="connsiteY7" fmla="*/ 2063742 h 2476500"/>
              <a:gd name="connsiteX8" fmla="*/ 4339771 w 4339771"/>
              <a:gd name="connsiteY8" fmla="*/ 2476500 h 2476500"/>
              <a:gd name="connsiteX9" fmla="*/ 3927013 w 4339771"/>
              <a:gd name="connsiteY9" fmla="*/ 2476500 h 2476500"/>
              <a:gd name="connsiteX10" fmla="*/ 412758 w 4339771"/>
              <a:gd name="connsiteY10" fmla="*/ 2476500 h 2476500"/>
              <a:gd name="connsiteX11" fmla="*/ 0 w 4339771"/>
              <a:gd name="connsiteY11" fmla="*/ 2063742 h 2476500"/>
              <a:gd name="connsiteX12" fmla="*/ 0 w 4339771"/>
              <a:gd name="connsiteY12" fmla="*/ 1641928 h 2476500"/>
              <a:gd name="connsiteX13" fmla="*/ 0 w 4339771"/>
              <a:gd name="connsiteY13" fmla="*/ 412758 h 2476500"/>
              <a:gd name="connsiteX14" fmla="*/ 0 w 4339771"/>
              <a:gd name="connsiteY14" fmla="*/ 0 h 2476500"/>
              <a:gd name="connsiteX0" fmla="*/ 4339771 w 4431211"/>
              <a:gd name="connsiteY0" fmla="*/ 0 h 2476500"/>
              <a:gd name="connsiteX1" fmla="*/ 4339771 w 4431211"/>
              <a:gd name="connsiteY1" fmla="*/ 412758 h 2476500"/>
              <a:gd name="connsiteX2" fmla="*/ 4339771 w 4431211"/>
              <a:gd name="connsiteY2" fmla="*/ 834572 h 2476500"/>
              <a:gd name="connsiteX3" fmla="*/ 4339771 w 4431211"/>
              <a:gd name="connsiteY3" fmla="*/ 1641928 h 2476500"/>
              <a:gd name="connsiteX4" fmla="*/ 4339771 w 4431211"/>
              <a:gd name="connsiteY4" fmla="*/ 2063742 h 2476500"/>
              <a:gd name="connsiteX5" fmla="*/ 4339771 w 4431211"/>
              <a:gd name="connsiteY5" fmla="*/ 2476500 h 2476500"/>
              <a:gd name="connsiteX6" fmla="*/ 3927013 w 4431211"/>
              <a:gd name="connsiteY6" fmla="*/ 2476500 h 2476500"/>
              <a:gd name="connsiteX7" fmla="*/ 412758 w 4431211"/>
              <a:gd name="connsiteY7" fmla="*/ 2476500 h 2476500"/>
              <a:gd name="connsiteX8" fmla="*/ 0 w 4431211"/>
              <a:gd name="connsiteY8" fmla="*/ 2063742 h 2476500"/>
              <a:gd name="connsiteX9" fmla="*/ 0 w 4431211"/>
              <a:gd name="connsiteY9" fmla="*/ 1641928 h 2476500"/>
              <a:gd name="connsiteX10" fmla="*/ 0 w 4431211"/>
              <a:gd name="connsiteY10" fmla="*/ 412758 h 2476500"/>
              <a:gd name="connsiteX11" fmla="*/ 0 w 4431211"/>
              <a:gd name="connsiteY11" fmla="*/ 0 h 2476500"/>
              <a:gd name="connsiteX12" fmla="*/ 412758 w 4431211"/>
              <a:gd name="connsiteY12" fmla="*/ 0 h 2476500"/>
              <a:gd name="connsiteX13" fmla="*/ 3927013 w 4431211"/>
              <a:gd name="connsiteY13" fmla="*/ 0 h 2476500"/>
              <a:gd name="connsiteX14" fmla="*/ 4431211 w 4431211"/>
              <a:gd name="connsiteY14" fmla="*/ 91440 h 2476500"/>
              <a:gd name="connsiteX0" fmla="*/ 4339771 w 4339771"/>
              <a:gd name="connsiteY0" fmla="*/ 0 h 2476500"/>
              <a:gd name="connsiteX1" fmla="*/ 4339771 w 4339771"/>
              <a:gd name="connsiteY1" fmla="*/ 412758 h 2476500"/>
              <a:gd name="connsiteX2" fmla="*/ 4339771 w 4339771"/>
              <a:gd name="connsiteY2" fmla="*/ 834572 h 2476500"/>
              <a:gd name="connsiteX3" fmla="*/ 4339771 w 4339771"/>
              <a:gd name="connsiteY3" fmla="*/ 1641928 h 2476500"/>
              <a:gd name="connsiteX4" fmla="*/ 4339771 w 4339771"/>
              <a:gd name="connsiteY4" fmla="*/ 2063742 h 2476500"/>
              <a:gd name="connsiteX5" fmla="*/ 4339771 w 4339771"/>
              <a:gd name="connsiteY5" fmla="*/ 2476500 h 2476500"/>
              <a:gd name="connsiteX6" fmla="*/ 3927013 w 4339771"/>
              <a:gd name="connsiteY6" fmla="*/ 2476500 h 2476500"/>
              <a:gd name="connsiteX7" fmla="*/ 412758 w 4339771"/>
              <a:gd name="connsiteY7" fmla="*/ 2476500 h 2476500"/>
              <a:gd name="connsiteX8" fmla="*/ 0 w 4339771"/>
              <a:gd name="connsiteY8" fmla="*/ 2063742 h 2476500"/>
              <a:gd name="connsiteX9" fmla="*/ 0 w 4339771"/>
              <a:gd name="connsiteY9" fmla="*/ 1641928 h 2476500"/>
              <a:gd name="connsiteX10" fmla="*/ 0 w 4339771"/>
              <a:gd name="connsiteY10" fmla="*/ 412758 h 2476500"/>
              <a:gd name="connsiteX11" fmla="*/ 0 w 4339771"/>
              <a:gd name="connsiteY11" fmla="*/ 0 h 2476500"/>
              <a:gd name="connsiteX12" fmla="*/ 412758 w 4339771"/>
              <a:gd name="connsiteY12" fmla="*/ 0 h 2476500"/>
              <a:gd name="connsiteX13" fmla="*/ 3927013 w 4339771"/>
              <a:gd name="connsiteY13"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12" fmla="*/ 3927013 w 4339771"/>
              <a:gd name="connsiteY12"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11" fmla="*/ 412758 w 4339771"/>
              <a:gd name="connsiteY11" fmla="*/ 0 h 2476500"/>
              <a:gd name="connsiteX0" fmla="*/ 4339771 w 4339771"/>
              <a:gd name="connsiteY0" fmla="*/ 412758 h 2476500"/>
              <a:gd name="connsiteX1" fmla="*/ 4339771 w 4339771"/>
              <a:gd name="connsiteY1" fmla="*/ 834572 h 2476500"/>
              <a:gd name="connsiteX2" fmla="*/ 4339771 w 4339771"/>
              <a:gd name="connsiteY2" fmla="*/ 1641928 h 2476500"/>
              <a:gd name="connsiteX3" fmla="*/ 4339771 w 4339771"/>
              <a:gd name="connsiteY3" fmla="*/ 2063742 h 2476500"/>
              <a:gd name="connsiteX4" fmla="*/ 4339771 w 4339771"/>
              <a:gd name="connsiteY4" fmla="*/ 2476500 h 2476500"/>
              <a:gd name="connsiteX5" fmla="*/ 3927013 w 4339771"/>
              <a:gd name="connsiteY5" fmla="*/ 2476500 h 2476500"/>
              <a:gd name="connsiteX6" fmla="*/ 412758 w 4339771"/>
              <a:gd name="connsiteY6" fmla="*/ 2476500 h 2476500"/>
              <a:gd name="connsiteX7" fmla="*/ 0 w 4339771"/>
              <a:gd name="connsiteY7" fmla="*/ 2063742 h 2476500"/>
              <a:gd name="connsiteX8" fmla="*/ 0 w 4339771"/>
              <a:gd name="connsiteY8" fmla="*/ 1641928 h 2476500"/>
              <a:gd name="connsiteX9" fmla="*/ 0 w 4339771"/>
              <a:gd name="connsiteY9" fmla="*/ 412758 h 2476500"/>
              <a:gd name="connsiteX10" fmla="*/ 0 w 4339771"/>
              <a:gd name="connsiteY10" fmla="*/ 0 h 2476500"/>
              <a:gd name="connsiteX0" fmla="*/ 4339771 w 4339771"/>
              <a:gd name="connsiteY0" fmla="*/ 834572 h 2476500"/>
              <a:gd name="connsiteX1" fmla="*/ 4339771 w 4339771"/>
              <a:gd name="connsiteY1" fmla="*/ 1641928 h 2476500"/>
              <a:gd name="connsiteX2" fmla="*/ 4339771 w 4339771"/>
              <a:gd name="connsiteY2" fmla="*/ 2063742 h 2476500"/>
              <a:gd name="connsiteX3" fmla="*/ 4339771 w 4339771"/>
              <a:gd name="connsiteY3" fmla="*/ 2476500 h 2476500"/>
              <a:gd name="connsiteX4" fmla="*/ 3927013 w 4339771"/>
              <a:gd name="connsiteY4" fmla="*/ 2476500 h 2476500"/>
              <a:gd name="connsiteX5" fmla="*/ 412758 w 4339771"/>
              <a:gd name="connsiteY5" fmla="*/ 2476500 h 2476500"/>
              <a:gd name="connsiteX6" fmla="*/ 0 w 4339771"/>
              <a:gd name="connsiteY6" fmla="*/ 2063742 h 2476500"/>
              <a:gd name="connsiteX7" fmla="*/ 0 w 4339771"/>
              <a:gd name="connsiteY7" fmla="*/ 1641928 h 2476500"/>
              <a:gd name="connsiteX8" fmla="*/ 0 w 4339771"/>
              <a:gd name="connsiteY8" fmla="*/ 412758 h 2476500"/>
              <a:gd name="connsiteX9" fmla="*/ 0 w 4339771"/>
              <a:gd name="connsiteY9" fmla="*/ 0 h 2476500"/>
              <a:gd name="connsiteX0" fmla="*/ 4339771 w 4339771"/>
              <a:gd name="connsiteY0" fmla="*/ 1641928 h 2476500"/>
              <a:gd name="connsiteX1" fmla="*/ 4339771 w 4339771"/>
              <a:gd name="connsiteY1" fmla="*/ 2063742 h 2476500"/>
              <a:gd name="connsiteX2" fmla="*/ 4339771 w 4339771"/>
              <a:gd name="connsiteY2" fmla="*/ 2476500 h 2476500"/>
              <a:gd name="connsiteX3" fmla="*/ 3927013 w 4339771"/>
              <a:gd name="connsiteY3" fmla="*/ 2476500 h 2476500"/>
              <a:gd name="connsiteX4" fmla="*/ 412758 w 4339771"/>
              <a:gd name="connsiteY4" fmla="*/ 2476500 h 2476500"/>
              <a:gd name="connsiteX5" fmla="*/ 0 w 4339771"/>
              <a:gd name="connsiteY5" fmla="*/ 2063742 h 2476500"/>
              <a:gd name="connsiteX6" fmla="*/ 0 w 4339771"/>
              <a:gd name="connsiteY6" fmla="*/ 1641928 h 2476500"/>
              <a:gd name="connsiteX7" fmla="*/ 0 w 4339771"/>
              <a:gd name="connsiteY7" fmla="*/ 412758 h 2476500"/>
              <a:gd name="connsiteX8" fmla="*/ 0 w 4339771"/>
              <a:gd name="connsiteY8" fmla="*/ 0 h 2476500"/>
              <a:gd name="connsiteX0" fmla="*/ 4339771 w 4339771"/>
              <a:gd name="connsiteY0" fmla="*/ 2063742 h 2476500"/>
              <a:gd name="connsiteX1" fmla="*/ 4339771 w 4339771"/>
              <a:gd name="connsiteY1" fmla="*/ 2476500 h 2476500"/>
              <a:gd name="connsiteX2" fmla="*/ 3927013 w 4339771"/>
              <a:gd name="connsiteY2" fmla="*/ 2476500 h 2476500"/>
              <a:gd name="connsiteX3" fmla="*/ 412758 w 4339771"/>
              <a:gd name="connsiteY3" fmla="*/ 2476500 h 2476500"/>
              <a:gd name="connsiteX4" fmla="*/ 0 w 4339771"/>
              <a:gd name="connsiteY4" fmla="*/ 2063742 h 2476500"/>
              <a:gd name="connsiteX5" fmla="*/ 0 w 4339771"/>
              <a:gd name="connsiteY5" fmla="*/ 1641928 h 2476500"/>
              <a:gd name="connsiteX6" fmla="*/ 0 w 4339771"/>
              <a:gd name="connsiteY6" fmla="*/ 412758 h 2476500"/>
              <a:gd name="connsiteX7" fmla="*/ 0 w 4339771"/>
              <a:gd name="connsiteY7" fmla="*/ 0 h 2476500"/>
              <a:gd name="connsiteX0" fmla="*/ 4339771 w 4339771"/>
              <a:gd name="connsiteY0" fmla="*/ 2476500 h 2476500"/>
              <a:gd name="connsiteX1" fmla="*/ 3927013 w 4339771"/>
              <a:gd name="connsiteY1" fmla="*/ 2476500 h 2476500"/>
              <a:gd name="connsiteX2" fmla="*/ 412758 w 4339771"/>
              <a:gd name="connsiteY2" fmla="*/ 2476500 h 2476500"/>
              <a:gd name="connsiteX3" fmla="*/ 0 w 4339771"/>
              <a:gd name="connsiteY3" fmla="*/ 2063742 h 2476500"/>
              <a:gd name="connsiteX4" fmla="*/ 0 w 4339771"/>
              <a:gd name="connsiteY4" fmla="*/ 1641928 h 2476500"/>
              <a:gd name="connsiteX5" fmla="*/ 0 w 4339771"/>
              <a:gd name="connsiteY5" fmla="*/ 412758 h 2476500"/>
              <a:gd name="connsiteX6" fmla="*/ 0 w 4339771"/>
              <a:gd name="connsiteY6"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412758 h 2476500"/>
              <a:gd name="connsiteX5" fmla="*/ 0 w 4339771"/>
              <a:gd name="connsiteY5"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1641928 h 2476500"/>
              <a:gd name="connsiteX4" fmla="*/ 0 w 4339771"/>
              <a:gd name="connsiteY4" fmla="*/ 0 h 2476500"/>
              <a:gd name="connsiteX0" fmla="*/ 4339771 w 4339771"/>
              <a:gd name="connsiteY0" fmla="*/ 2476500 h 2476500"/>
              <a:gd name="connsiteX1" fmla="*/ 412758 w 4339771"/>
              <a:gd name="connsiteY1" fmla="*/ 2476500 h 2476500"/>
              <a:gd name="connsiteX2" fmla="*/ 0 w 4339771"/>
              <a:gd name="connsiteY2" fmla="*/ 2063742 h 2476500"/>
              <a:gd name="connsiteX3" fmla="*/ 0 w 4339771"/>
              <a:gd name="connsiteY3" fmla="*/ 0 h 2476500"/>
            </a:gdLst>
            <a:ahLst/>
            <a:cxnLst>
              <a:cxn ang="0">
                <a:pos x="connsiteX0" y="connsiteY0"/>
              </a:cxn>
              <a:cxn ang="0">
                <a:pos x="connsiteX1" y="connsiteY1"/>
              </a:cxn>
              <a:cxn ang="0">
                <a:pos x="connsiteX2" y="connsiteY2"/>
              </a:cxn>
              <a:cxn ang="0">
                <a:pos x="connsiteX3" y="connsiteY3"/>
              </a:cxn>
            </a:cxnLst>
            <a:rect l="l" t="t" r="r" b="b"/>
            <a:pathLst>
              <a:path w="4339771" h="2476500">
                <a:moveTo>
                  <a:pt x="4339771" y="2476500"/>
                </a:moveTo>
                <a:lnTo>
                  <a:pt x="412758" y="2476500"/>
                </a:lnTo>
                <a:cubicBezTo>
                  <a:pt x="184798" y="2476500"/>
                  <a:pt x="0" y="2291702"/>
                  <a:pt x="0" y="2063742"/>
                </a:cubicBezTo>
                <a:lnTo>
                  <a:pt x="0" y="0"/>
                </a:lnTo>
              </a:path>
            </a:pathLst>
          </a:custGeom>
          <a:noFill/>
          <a:ln w="76200">
            <a:solidFill>
              <a:schemeClr val="accent2">
                <a:lumMod val="75000"/>
              </a:schemeClr>
            </a:solidFill>
            <a:tailEnd type="arrow"/>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500" dirty="0">
              <a:solidFill>
                <a:schemeClr val="tx1"/>
              </a:solidFill>
            </a:endParaRPr>
          </a:p>
        </p:txBody>
      </p:sp>
      <p:sp>
        <p:nvSpPr>
          <p:cNvPr id="15" name="Title 1">
            <a:extLst>
              <a:ext uri="{FF2B5EF4-FFF2-40B4-BE49-F238E27FC236}">
                <a16:creationId xmlns:a16="http://schemas.microsoft.com/office/drawing/2014/main" id="{96D9FF39-EEC1-4F91-AD6B-595559F5A353}"/>
              </a:ext>
            </a:extLst>
          </p:cNvPr>
          <p:cNvSpPr txBox="1">
            <a:spLocks/>
          </p:cNvSpPr>
          <p:nvPr/>
        </p:nvSpPr>
        <p:spPr>
          <a:xfrm>
            <a:off x="1487713" y="3395386"/>
            <a:ext cx="2007810" cy="692497"/>
          </a:xfrm>
          <a:prstGeom prst="rect">
            <a:avLst/>
          </a:prstGeom>
          <a:solidFill>
            <a:srgbClr val="0B0322"/>
          </a:solidFill>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000" dirty="0">
                <a:solidFill>
                  <a:schemeClr val="accent4"/>
                </a:solidFill>
                <a:latin typeface="+mn-lt"/>
              </a:rPr>
              <a:t>Governance/</a:t>
            </a:r>
            <a:br>
              <a:rPr lang="en-US" sz="2000" dirty="0">
                <a:solidFill>
                  <a:schemeClr val="accent4"/>
                </a:solidFill>
                <a:latin typeface="+mn-lt"/>
              </a:rPr>
            </a:br>
            <a:r>
              <a:rPr lang="en-US" sz="2000" dirty="0">
                <a:solidFill>
                  <a:schemeClr val="accent4"/>
                </a:solidFill>
                <a:latin typeface="+mn-lt"/>
              </a:rPr>
              <a:t>control</a:t>
            </a:r>
          </a:p>
        </p:txBody>
      </p:sp>
      <p:sp>
        <p:nvSpPr>
          <p:cNvPr id="20" name="Title 1">
            <a:extLst>
              <a:ext uri="{FF2B5EF4-FFF2-40B4-BE49-F238E27FC236}">
                <a16:creationId xmlns:a16="http://schemas.microsoft.com/office/drawing/2014/main" id="{6FEF633D-C53D-4C0A-BBA2-BEFF4BBECAF7}"/>
              </a:ext>
            </a:extLst>
          </p:cNvPr>
          <p:cNvSpPr txBox="1">
            <a:spLocks/>
          </p:cNvSpPr>
          <p:nvPr/>
        </p:nvSpPr>
        <p:spPr>
          <a:xfrm>
            <a:off x="8708572" y="3523626"/>
            <a:ext cx="2007810" cy="384721"/>
          </a:xfrm>
          <a:prstGeom prst="rect">
            <a:avLst/>
          </a:prstGeom>
          <a:solidFill>
            <a:srgbClr val="151044"/>
          </a:solidFill>
        </p:spPr>
        <p:txBody>
          <a:bodyPr vert="horz" wrap="square" lIns="76200" tIns="38100" rIns="76200" bIns="38100" rtlCol="0" anchor="t">
            <a:spAutoFit/>
          </a:bodyPr>
          <a:lstStyle>
            <a:lvl1pPr algn="l" defTabSz="731520" rtl="0" eaLnBrk="1" latinLnBrk="0" hangingPunct="1">
              <a:spcBef>
                <a:spcPct val="0"/>
              </a:spcBef>
              <a:buNone/>
              <a:defRPr sz="3800" b="1" i="0" kern="1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stStyle>
          <a:p>
            <a:pPr algn="ctr"/>
            <a:r>
              <a:rPr lang="en-US" sz="2000" dirty="0">
                <a:solidFill>
                  <a:schemeClr val="accent2">
                    <a:lumMod val="75000"/>
                  </a:schemeClr>
                </a:solidFill>
                <a:latin typeface="+mn-lt"/>
              </a:rPr>
              <a:t>Agility</a:t>
            </a:r>
          </a:p>
        </p:txBody>
      </p:sp>
      <p:sp>
        <p:nvSpPr>
          <p:cNvPr id="7" name="Rectangle 6">
            <a:extLst>
              <a:ext uri="{FF2B5EF4-FFF2-40B4-BE49-F238E27FC236}">
                <a16:creationId xmlns:a16="http://schemas.microsoft.com/office/drawing/2014/main" id="{68D706F5-F4B0-4C24-A35F-6197B24958BE}"/>
              </a:ext>
            </a:extLst>
          </p:cNvPr>
          <p:cNvSpPr/>
          <p:nvPr/>
        </p:nvSpPr>
        <p:spPr bwMode="auto">
          <a:xfrm>
            <a:off x="2927048" y="5197185"/>
            <a:ext cx="6337903" cy="5786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2400" tIns="121920" rIns="152400" bIns="121920" numCol="1" spcCol="0" rtlCol="0" fromWordArt="0" anchor="ctr" anchorCtr="0" forceAA="0" compatLnSpc="1">
            <a:prstTxWarp prst="textNoShape">
              <a:avLst/>
            </a:prstTxWarp>
            <a:spAutoFit/>
          </a:bodyPr>
          <a:lstStyle/>
          <a:p>
            <a:pPr algn="ctr" defTabSz="609576" fontAlgn="base">
              <a:lnSpc>
                <a:spcPct val="90000"/>
              </a:lnSpc>
              <a:spcBef>
                <a:spcPts val="600"/>
              </a:spcBef>
              <a:spcAft>
                <a:spcPct val="0"/>
              </a:spcAft>
              <a:defRPr/>
            </a:pPr>
            <a:r>
              <a:rPr lang="en-US" sz="2400" dirty="0">
                <a:ea typeface="Amazon Ember" panose="020B0603020204020204" pitchFamily="34" charset="0"/>
                <a:cs typeface="Amazon Ember" panose="020B0603020204020204" pitchFamily="34" charset="0"/>
              </a:rPr>
              <a:t>Goal: Balance between </a:t>
            </a:r>
            <a:r>
              <a:rPr lang="en-US" sz="2400" b="1" dirty="0">
                <a:solidFill>
                  <a:schemeClr val="accent4"/>
                </a:solidFill>
                <a:ea typeface="Amazon Ember" panose="020B0603020204020204" pitchFamily="34" charset="0"/>
                <a:cs typeface="Amazon Ember" panose="020B0603020204020204" pitchFamily="34" charset="0"/>
              </a:rPr>
              <a:t>control</a:t>
            </a:r>
            <a:r>
              <a:rPr lang="en-US" sz="2400" dirty="0">
                <a:ea typeface="Amazon Ember" panose="020B0603020204020204" pitchFamily="34" charset="0"/>
                <a:cs typeface="Amazon Ember" panose="020B0603020204020204" pitchFamily="34" charset="0"/>
              </a:rPr>
              <a:t> and </a:t>
            </a:r>
            <a:r>
              <a:rPr lang="en-US" sz="2400" b="1" dirty="0">
                <a:solidFill>
                  <a:schemeClr val="accent2">
                    <a:lumMod val="75000"/>
                  </a:schemeClr>
                </a:solidFill>
                <a:ea typeface="Amazon Ember" panose="020B0603020204020204" pitchFamily="34" charset="0"/>
                <a:cs typeface="Amazon Ember" panose="020B0603020204020204" pitchFamily="34" charset="0"/>
              </a:rPr>
              <a:t>agility</a:t>
            </a:r>
          </a:p>
        </p:txBody>
      </p:sp>
      <p:sp>
        <p:nvSpPr>
          <p:cNvPr id="8" name="TextBox 7">
            <a:extLst>
              <a:ext uri="{FF2B5EF4-FFF2-40B4-BE49-F238E27FC236}">
                <a16:creationId xmlns:a16="http://schemas.microsoft.com/office/drawing/2014/main" id="{6604D6D7-599F-45E5-AF92-622946777744}"/>
              </a:ext>
            </a:extLst>
          </p:cNvPr>
          <p:cNvSpPr txBox="1"/>
          <p:nvPr/>
        </p:nvSpPr>
        <p:spPr>
          <a:xfrm>
            <a:off x="683380" y="1338182"/>
            <a:ext cx="3616476" cy="1661993"/>
          </a:xfrm>
          <a:prstGeom prst="rect">
            <a:avLst/>
          </a:prstGeom>
          <a:noFill/>
        </p:spPr>
        <p:txBody>
          <a:bodyPr wrap="square" lIns="152400" tIns="121920" rIns="152400" bIns="121920" rtlCol="0">
            <a:spAutoFit/>
          </a:bodyPr>
          <a:lstStyle/>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Enable</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Provision</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Operate</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Secure and compliant</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Operations and spend management</a:t>
            </a:r>
          </a:p>
        </p:txBody>
      </p:sp>
      <p:sp>
        <p:nvSpPr>
          <p:cNvPr id="9" name="TextBox 8">
            <a:extLst>
              <a:ext uri="{FF2B5EF4-FFF2-40B4-BE49-F238E27FC236}">
                <a16:creationId xmlns:a16="http://schemas.microsoft.com/office/drawing/2014/main" id="{433CD0E5-718E-4530-99D3-BED2EB2964C7}"/>
              </a:ext>
            </a:extLst>
          </p:cNvPr>
          <p:cNvSpPr txBox="1"/>
          <p:nvPr/>
        </p:nvSpPr>
        <p:spPr>
          <a:xfrm>
            <a:off x="8270060" y="1338182"/>
            <a:ext cx="2884832" cy="1661993"/>
          </a:xfrm>
          <a:prstGeom prst="rect">
            <a:avLst/>
          </a:prstGeom>
          <a:noFill/>
        </p:spPr>
        <p:txBody>
          <a:bodyPr wrap="square" lIns="152400" tIns="121920" rIns="152400" bIns="121920" rtlCol="0">
            <a:spAutoFit/>
          </a:bodyPr>
          <a:lstStyle/>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Experiment</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Be productive</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Empower distributed teams</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Self-service access</a:t>
            </a:r>
          </a:p>
          <a:p>
            <a:pPr algn="ctr" defTabSz="609576" fontAlgn="base">
              <a:lnSpc>
                <a:spcPct val="90000"/>
              </a:lnSpc>
              <a:spcAft>
                <a:spcPts val="600"/>
              </a:spcAft>
              <a:defRPr/>
            </a:pPr>
            <a:r>
              <a:rPr lang="en-US" sz="1600" dirty="0">
                <a:ea typeface="Amazon Ember" panose="020B0603020204020204" pitchFamily="34" charset="0"/>
                <a:cs typeface="Amazon Ember" panose="020B0603020204020204" pitchFamily="34" charset="0"/>
              </a:rPr>
              <a:t>Respond quickly to change</a:t>
            </a:r>
          </a:p>
        </p:txBody>
      </p:sp>
      <p:sp>
        <p:nvSpPr>
          <p:cNvPr id="2" name="Title 1">
            <a:extLst>
              <a:ext uri="{FF2B5EF4-FFF2-40B4-BE49-F238E27FC236}">
                <a16:creationId xmlns:a16="http://schemas.microsoft.com/office/drawing/2014/main" id="{781EE712-5A7E-8473-3559-3D30FE1D2F53}"/>
              </a:ext>
            </a:extLst>
          </p:cNvPr>
          <p:cNvSpPr>
            <a:spLocks noGrp="1"/>
          </p:cNvSpPr>
          <p:nvPr>
            <p:ph type="title"/>
          </p:nvPr>
        </p:nvSpPr>
        <p:spPr>
          <a:xfrm>
            <a:off x="304800" y="304800"/>
            <a:ext cx="11582400" cy="638175"/>
          </a:xfrm>
        </p:spPr>
        <p:txBody>
          <a:bodyPr/>
          <a:lstStyle/>
          <a:p>
            <a:r>
              <a:rPr lang="en-US" dirty="0"/>
              <a:t>Cloud technology consumption</a:t>
            </a:r>
            <a:br>
              <a:rPr lang="en-US" dirty="0"/>
            </a:br>
            <a:endParaRPr lang="en-US" dirty="0"/>
          </a:p>
        </p:txBody>
      </p:sp>
    </p:spTree>
    <p:extLst>
      <p:ext uri="{BB962C8B-B14F-4D97-AF65-F5344CB8AC3E}">
        <p14:creationId xmlns:p14="http://schemas.microsoft.com/office/powerpoint/2010/main" val="130917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9664ED-7440-AD36-2CFB-E0804556C88F}"/>
              </a:ext>
            </a:extLst>
          </p:cNvPr>
          <p:cNvSpPr>
            <a:spLocks noGrp="1"/>
          </p:cNvSpPr>
          <p:nvPr>
            <p:ph type="title"/>
          </p:nvPr>
        </p:nvSpPr>
        <p:spPr>
          <a:xfrm>
            <a:off x="304800" y="304800"/>
            <a:ext cx="11582400" cy="638175"/>
          </a:xfrm>
        </p:spPr>
        <p:txBody>
          <a:bodyPr/>
          <a:lstStyle/>
          <a:p>
            <a:r>
              <a:rPr lang="en-US" dirty="0"/>
              <a:t>Small pieces, loosely joined</a:t>
            </a:r>
          </a:p>
        </p:txBody>
      </p:sp>
      <p:sp>
        <p:nvSpPr>
          <p:cNvPr id="8" name="Text Placeholder 7">
            <a:extLst>
              <a:ext uri="{FF2B5EF4-FFF2-40B4-BE49-F238E27FC236}">
                <a16:creationId xmlns:a16="http://schemas.microsoft.com/office/drawing/2014/main" id="{6E538C44-B129-4CCE-A0F3-D9C6DFEA8865}"/>
              </a:ext>
            </a:extLst>
          </p:cNvPr>
          <p:cNvSpPr>
            <a:spLocks noGrp="1"/>
          </p:cNvSpPr>
          <p:nvPr>
            <p:ph type="body" sz="quarter" idx="10"/>
          </p:nvPr>
        </p:nvSpPr>
        <p:spPr>
          <a:xfrm>
            <a:off x="304800" y="1000125"/>
            <a:ext cx="11582400" cy="276999"/>
          </a:xfrm>
        </p:spPr>
        <p:txBody>
          <a:bodyPr/>
          <a:lstStyle/>
          <a:p>
            <a:r>
              <a:rPr lang="en-US" dirty="0"/>
              <a:t>Modern application architectures are composed of multiple building blocks</a:t>
            </a:r>
          </a:p>
        </p:txBody>
      </p:sp>
      <p:sp>
        <p:nvSpPr>
          <p:cNvPr id="38" name="Rectangle 37">
            <a:extLst>
              <a:ext uri="{FF2B5EF4-FFF2-40B4-BE49-F238E27FC236}">
                <a16:creationId xmlns:a16="http://schemas.microsoft.com/office/drawing/2014/main" id="{4774A359-65B9-73BB-09FD-0FF36F641A7C}"/>
              </a:ext>
            </a:extLst>
          </p:cNvPr>
          <p:cNvSpPr>
            <a:spLocks/>
          </p:cNvSpPr>
          <p:nvPr/>
        </p:nvSpPr>
        <p:spPr>
          <a:xfrm>
            <a:off x="6828911" y="1886561"/>
            <a:ext cx="5147201" cy="34982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cs typeface="Arial" panose="020B0604020202020204" pitchFamily="34" charset="0"/>
              </a:rPr>
              <a:t>AWS Cloud</a:t>
            </a:r>
          </a:p>
        </p:txBody>
      </p:sp>
      <p:pic>
        <p:nvPicPr>
          <p:cNvPr id="39" name="Graphic 38">
            <a:extLst>
              <a:ext uri="{FF2B5EF4-FFF2-40B4-BE49-F238E27FC236}">
                <a16:creationId xmlns:a16="http://schemas.microsoft.com/office/drawing/2014/main" id="{6707E1B8-3F94-DC32-93AC-43F437EFDC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828911" y="1886295"/>
            <a:ext cx="381000" cy="381000"/>
          </a:xfrm>
          <a:prstGeom prst="rect">
            <a:avLst/>
          </a:prstGeom>
        </p:spPr>
      </p:pic>
      <p:pic>
        <p:nvPicPr>
          <p:cNvPr id="42" name="Picture 2" descr="https://serverlessland.com/assets/images/serverless-arch.png">
            <a:extLst>
              <a:ext uri="{FF2B5EF4-FFF2-40B4-BE49-F238E27FC236}">
                <a16:creationId xmlns:a16="http://schemas.microsoft.com/office/drawing/2014/main" id="{F7821925-EF50-32B1-5CDE-10F638FB3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31" y="2168380"/>
            <a:ext cx="3766403" cy="2934601"/>
          </a:xfrm>
          <a:prstGeom prst="rect">
            <a:avLst/>
          </a:prstGeom>
          <a:noFill/>
          <a:extLst>
            <a:ext uri="{909E8E84-426E-40DD-AFC4-6F175D3DCCD1}">
              <a14:hiddenFill xmlns:a14="http://schemas.microsoft.com/office/drawing/2010/main">
                <a:solidFill>
                  <a:srgbClr val="FFFFFF"/>
                </a:solidFill>
              </a14:hiddenFill>
            </a:ext>
          </a:extLst>
        </p:spPr>
      </p:pic>
      <p:sp>
        <p:nvSpPr>
          <p:cNvPr id="44" name="Freeform 43">
            <a:extLst>
              <a:ext uri="{FF2B5EF4-FFF2-40B4-BE49-F238E27FC236}">
                <a16:creationId xmlns:a16="http://schemas.microsoft.com/office/drawing/2014/main" id="{CC1E4BD6-08D3-4B42-5C96-8FB237762BB7}"/>
              </a:ext>
            </a:extLst>
          </p:cNvPr>
          <p:cNvSpPr>
            <a:spLocks/>
          </p:cNvSpPr>
          <p:nvPr/>
        </p:nvSpPr>
        <p:spPr bwMode="auto">
          <a:xfrm>
            <a:off x="5182062" y="3138467"/>
            <a:ext cx="830792" cy="600604"/>
          </a:xfrm>
          <a:custGeom>
            <a:avLst/>
            <a:gdLst>
              <a:gd name="T0" fmla="*/ 0 w 628"/>
              <a:gd name="T1" fmla="*/ 116 h 454"/>
              <a:gd name="T2" fmla="*/ 449 w 628"/>
              <a:gd name="T3" fmla="*/ 116 h 454"/>
              <a:gd name="T4" fmla="*/ 449 w 628"/>
              <a:gd name="T5" fmla="*/ 0 h 454"/>
              <a:gd name="T6" fmla="*/ 628 w 628"/>
              <a:gd name="T7" fmla="*/ 227 h 454"/>
              <a:gd name="T8" fmla="*/ 449 w 628"/>
              <a:gd name="T9" fmla="*/ 454 h 454"/>
              <a:gd name="T10" fmla="*/ 449 w 628"/>
              <a:gd name="T11" fmla="*/ 339 h 454"/>
              <a:gd name="T12" fmla="*/ 0 w 628"/>
              <a:gd name="T13" fmla="*/ 339 h 454"/>
            </a:gdLst>
            <a:ahLst/>
            <a:cxnLst>
              <a:cxn ang="0">
                <a:pos x="T0" y="T1"/>
              </a:cxn>
              <a:cxn ang="0">
                <a:pos x="T2" y="T3"/>
              </a:cxn>
              <a:cxn ang="0">
                <a:pos x="T4" y="T5"/>
              </a:cxn>
              <a:cxn ang="0">
                <a:pos x="T6" y="T7"/>
              </a:cxn>
              <a:cxn ang="0">
                <a:pos x="T8" y="T9"/>
              </a:cxn>
              <a:cxn ang="0">
                <a:pos x="T10" y="T11"/>
              </a:cxn>
              <a:cxn ang="0">
                <a:pos x="T12" y="T13"/>
              </a:cxn>
            </a:cxnLst>
            <a:rect l="0" t="0" r="r" b="b"/>
            <a:pathLst>
              <a:path w="628" h="454">
                <a:moveTo>
                  <a:pt x="0" y="116"/>
                </a:moveTo>
                <a:lnTo>
                  <a:pt x="449" y="116"/>
                </a:lnTo>
                <a:lnTo>
                  <a:pt x="449" y="0"/>
                </a:lnTo>
                <a:lnTo>
                  <a:pt x="628" y="227"/>
                </a:lnTo>
                <a:lnTo>
                  <a:pt x="449" y="454"/>
                </a:lnTo>
                <a:lnTo>
                  <a:pt x="449" y="339"/>
                </a:lnTo>
                <a:lnTo>
                  <a:pt x="0" y="339"/>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6200" tIns="38100" rIns="76200" bIns="38100" numCol="1" anchor="t" anchorCtr="0" compatLnSpc="1">
            <a:prstTxWarp prst="textNoShape">
              <a:avLst/>
            </a:prstTxWarp>
          </a:bodyPr>
          <a:lstStyle/>
          <a:p>
            <a:endParaRPr lang="en-US" sz="1500" dirty="0"/>
          </a:p>
        </p:txBody>
      </p:sp>
      <p:pic>
        <p:nvPicPr>
          <p:cNvPr id="46" name="Graphic 45">
            <a:extLst>
              <a:ext uri="{FF2B5EF4-FFF2-40B4-BE49-F238E27FC236}">
                <a16:creationId xmlns:a16="http://schemas.microsoft.com/office/drawing/2014/main" id="{6DDC459A-58C1-0140-F3E6-0FF1688331CA}"/>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1" t="18419" r="-25226"/>
          <a:stretch/>
        </p:blipFill>
        <p:spPr>
          <a:xfrm>
            <a:off x="5780042" y="1263200"/>
            <a:ext cx="455349" cy="5594799"/>
          </a:xfrm>
          <a:prstGeom prst="rect">
            <a:avLst/>
          </a:prstGeom>
        </p:spPr>
      </p:pic>
      <p:pic>
        <p:nvPicPr>
          <p:cNvPr id="4" name="Picture 3">
            <a:extLst>
              <a:ext uri="{FF2B5EF4-FFF2-40B4-BE49-F238E27FC236}">
                <a16:creationId xmlns:a16="http://schemas.microsoft.com/office/drawing/2014/main" id="{D62B1063-351B-5838-8DA9-94F7AC0AB0A9}"/>
              </a:ext>
            </a:extLst>
          </p:cNvPr>
          <p:cNvPicPr>
            <a:picLocks noChangeAspect="1"/>
          </p:cNvPicPr>
          <p:nvPr/>
        </p:nvPicPr>
        <p:blipFill>
          <a:blip r:embed="rId8"/>
          <a:stretch>
            <a:fillRect/>
          </a:stretch>
        </p:blipFill>
        <p:spPr>
          <a:xfrm>
            <a:off x="6222797" y="2267560"/>
            <a:ext cx="5669280" cy="2811214"/>
          </a:xfrm>
          <a:prstGeom prst="rect">
            <a:avLst/>
          </a:prstGeom>
        </p:spPr>
      </p:pic>
      <p:pic>
        <p:nvPicPr>
          <p:cNvPr id="3" name="Graphic 23">
            <a:extLst>
              <a:ext uri="{FF2B5EF4-FFF2-40B4-BE49-F238E27FC236}">
                <a16:creationId xmlns:a16="http://schemas.microsoft.com/office/drawing/2014/main" id="{C484C0DB-EDB5-F9CF-40A7-6194B58870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331" y="46977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8">
            <a:extLst>
              <a:ext uri="{FF2B5EF4-FFF2-40B4-BE49-F238E27FC236}">
                <a16:creationId xmlns:a16="http://schemas.microsoft.com/office/drawing/2014/main" id="{D75A78E8-4B65-8BE7-C70F-D1BE414ADA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331" y="37390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23">
            <a:extLst>
              <a:ext uri="{FF2B5EF4-FFF2-40B4-BE49-F238E27FC236}">
                <a16:creationId xmlns:a16="http://schemas.microsoft.com/office/drawing/2014/main" id="{BA03E84A-3CDE-530C-DC18-02DA24D643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8370" y="3672379"/>
            <a:ext cx="378662" cy="3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DCC861E7-7C5D-5EA1-ECE5-DEBFD974E800}"/>
              </a:ext>
            </a:extLst>
          </p:cNvPr>
          <p:cNvSpPr txBox="1"/>
          <p:nvPr/>
        </p:nvSpPr>
        <p:spPr>
          <a:xfrm>
            <a:off x="11155153" y="4040103"/>
            <a:ext cx="585097" cy="215444"/>
          </a:xfrm>
          <a:prstGeom prst="rect">
            <a:avLst/>
          </a:prstGeom>
          <a:noFill/>
        </p:spPr>
        <p:txBody>
          <a:bodyPr wrap="none" lIns="0" rIns="0" rtlCol="0">
            <a:spAutoFit/>
          </a:bodyPr>
          <a:lstStyle/>
          <a:p>
            <a:pPr algn="ctr"/>
            <a:r>
              <a:rPr lang="en-US" sz="800" dirty="0"/>
              <a:t>Amazon EKS</a:t>
            </a:r>
          </a:p>
        </p:txBody>
      </p:sp>
      <p:pic>
        <p:nvPicPr>
          <p:cNvPr id="2" name="Graphic 6">
            <a:extLst>
              <a:ext uri="{FF2B5EF4-FFF2-40B4-BE49-F238E27FC236}">
                <a16:creationId xmlns:a16="http://schemas.microsoft.com/office/drawing/2014/main" id="{21557E06-F3C0-8E7A-B7A0-DD1BBF36A22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308389" y="3681937"/>
            <a:ext cx="378662" cy="3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63479B38-7DE9-1BC8-0BDC-ED41C684627C}"/>
              </a:ext>
            </a:extLst>
          </p:cNvPr>
          <p:cNvCxnSpPr>
            <a:cxnSpLocks/>
          </p:cNvCxnSpPr>
          <p:nvPr/>
        </p:nvCxnSpPr>
        <p:spPr>
          <a:xfrm>
            <a:off x="9827516" y="3861710"/>
            <a:ext cx="455472" cy="0"/>
          </a:xfrm>
          <a:prstGeom prst="straightConnector1">
            <a:avLst/>
          </a:prstGeom>
          <a:ln w="0" cap="rnd">
            <a:solidFill>
              <a:srgbClr val="B55B6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3EF81E-4805-BBA6-D7F3-8D7F433B38D3}"/>
              </a:ext>
            </a:extLst>
          </p:cNvPr>
          <p:cNvCxnSpPr>
            <a:cxnSpLocks/>
          </p:cNvCxnSpPr>
          <p:nvPr/>
        </p:nvCxnSpPr>
        <p:spPr>
          <a:xfrm>
            <a:off x="10795878" y="3879173"/>
            <a:ext cx="424895" cy="0"/>
          </a:xfrm>
          <a:prstGeom prst="straightConnector1">
            <a:avLst/>
          </a:prstGeom>
          <a:ln w="0" cap="rnd">
            <a:solidFill>
              <a:srgbClr val="B55B6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03A112-338B-2483-6754-C0C68217188F}"/>
              </a:ext>
            </a:extLst>
          </p:cNvPr>
          <p:cNvSpPr txBox="1"/>
          <p:nvPr/>
        </p:nvSpPr>
        <p:spPr>
          <a:xfrm>
            <a:off x="10199561" y="4051041"/>
            <a:ext cx="596317" cy="338554"/>
          </a:xfrm>
          <a:prstGeom prst="rect">
            <a:avLst/>
          </a:prstGeom>
          <a:noFill/>
        </p:spPr>
        <p:txBody>
          <a:bodyPr wrap="none" lIns="0" rIns="0" rtlCol="0">
            <a:spAutoFit/>
          </a:bodyPr>
          <a:lstStyle/>
          <a:p>
            <a:pPr algn="ctr"/>
            <a:r>
              <a:rPr lang="en-US" sz="800" dirty="0"/>
              <a:t>Amazon VPC</a:t>
            </a:r>
          </a:p>
          <a:p>
            <a:pPr algn="ctr"/>
            <a:r>
              <a:rPr lang="en-US" sz="800" dirty="0"/>
              <a:t>Lattice</a:t>
            </a:r>
          </a:p>
        </p:txBody>
      </p:sp>
    </p:spTree>
    <p:extLst>
      <p:ext uri="{BB962C8B-B14F-4D97-AF65-F5344CB8AC3E}">
        <p14:creationId xmlns:p14="http://schemas.microsoft.com/office/powerpoint/2010/main" val="36676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3D42BC7-3854-934C-9EBD-C54755B0C717}"/>
              </a:ext>
            </a:extLst>
          </p:cNvPr>
          <p:cNvSpPr>
            <a:spLocks noGrp="1"/>
          </p:cNvSpPr>
          <p:nvPr>
            <p:ph type="title"/>
          </p:nvPr>
        </p:nvSpPr>
        <p:spPr/>
        <p:txBody>
          <a:bodyPr/>
          <a:lstStyle/>
          <a:p>
            <a:r>
              <a:rPr lang="en-US" dirty="0"/>
              <a:t>What’s the same? What’s different?</a:t>
            </a:r>
          </a:p>
        </p:txBody>
      </p:sp>
      <p:sp>
        <p:nvSpPr>
          <p:cNvPr id="10" name="Content Placeholder 9">
            <a:extLst>
              <a:ext uri="{FF2B5EF4-FFF2-40B4-BE49-F238E27FC236}">
                <a16:creationId xmlns:a16="http://schemas.microsoft.com/office/drawing/2014/main" id="{BC0ABEF6-844F-3AE0-43F3-1083BE1BDD78}"/>
              </a:ext>
            </a:extLst>
          </p:cNvPr>
          <p:cNvSpPr>
            <a:spLocks noGrp="1"/>
          </p:cNvSpPr>
          <p:nvPr>
            <p:ph sz="half" idx="1"/>
          </p:nvPr>
        </p:nvSpPr>
        <p:spPr>
          <a:xfrm>
            <a:off x="304800" y="1485900"/>
            <a:ext cx="5676900" cy="3188565"/>
          </a:xfrm>
        </p:spPr>
        <p:txBody>
          <a:bodyPr/>
          <a:lstStyle/>
          <a:p>
            <a:pPr marL="0" indent="0">
              <a:buNone/>
            </a:pPr>
            <a:r>
              <a:rPr lang="en-US" b="1" dirty="0">
                <a:solidFill>
                  <a:schemeClr val="accent1"/>
                </a:solidFill>
              </a:rPr>
              <a:t>What’s the same?</a:t>
            </a:r>
          </a:p>
          <a:p>
            <a:r>
              <a:rPr lang="en-US" dirty="0"/>
              <a:t>Need to secure data</a:t>
            </a:r>
          </a:p>
          <a:p>
            <a:r>
              <a:rPr lang="en-US" dirty="0"/>
              <a:t>Write quality code</a:t>
            </a:r>
          </a:p>
          <a:p>
            <a:r>
              <a:rPr lang="en-US" dirty="0"/>
              <a:t>Protect against vulnerabilities</a:t>
            </a:r>
          </a:p>
          <a:p>
            <a:r>
              <a:rPr lang="en-US" dirty="0"/>
              <a:t>Least privilege</a:t>
            </a:r>
          </a:p>
          <a:p>
            <a:r>
              <a:rPr lang="en-US" dirty="0"/>
              <a:t>Monitoring</a:t>
            </a:r>
          </a:p>
        </p:txBody>
      </p:sp>
      <p:sp>
        <p:nvSpPr>
          <p:cNvPr id="13" name="Content Placeholder 12">
            <a:extLst>
              <a:ext uri="{FF2B5EF4-FFF2-40B4-BE49-F238E27FC236}">
                <a16:creationId xmlns:a16="http://schemas.microsoft.com/office/drawing/2014/main" id="{AFEEE72F-1BD7-EFA9-5351-6178F79F7A7A}"/>
              </a:ext>
            </a:extLst>
          </p:cNvPr>
          <p:cNvSpPr>
            <a:spLocks noGrp="1"/>
          </p:cNvSpPr>
          <p:nvPr>
            <p:ph sz="half" idx="2"/>
          </p:nvPr>
        </p:nvSpPr>
        <p:spPr>
          <a:xfrm>
            <a:off x="6210300" y="1485900"/>
            <a:ext cx="5676900" cy="3576364"/>
          </a:xfrm>
        </p:spPr>
        <p:txBody>
          <a:bodyPr/>
          <a:lstStyle/>
          <a:p>
            <a:pPr marL="0" indent="0">
              <a:buNone/>
            </a:pPr>
            <a:r>
              <a:rPr lang="en-US" b="1" dirty="0">
                <a:solidFill>
                  <a:schemeClr val="accent3"/>
                </a:solidFill>
              </a:rPr>
              <a:t>What’s different?</a:t>
            </a:r>
          </a:p>
          <a:p>
            <a:r>
              <a:rPr lang="en-US" dirty="0"/>
              <a:t>Services are ephemeral</a:t>
            </a:r>
          </a:p>
          <a:p>
            <a:r>
              <a:rPr lang="en-US" dirty="0"/>
              <a:t>Distributed security perimeter</a:t>
            </a:r>
          </a:p>
          <a:p>
            <a:r>
              <a:rPr lang="en-US" dirty="0"/>
              <a:t>Support for fine-grained access controls</a:t>
            </a:r>
          </a:p>
          <a:p>
            <a:r>
              <a:rPr lang="en-US" dirty="0"/>
              <a:t>Tooling</a:t>
            </a:r>
          </a:p>
          <a:p>
            <a:r>
              <a:rPr lang="en-US" dirty="0"/>
              <a:t>Increased experimentation</a:t>
            </a:r>
          </a:p>
        </p:txBody>
      </p:sp>
    </p:spTree>
    <p:extLst>
      <p:ext uri="{BB962C8B-B14F-4D97-AF65-F5344CB8AC3E}">
        <p14:creationId xmlns:p14="http://schemas.microsoft.com/office/powerpoint/2010/main" val="31620459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467-057C-D54F-27D5-ACEF44F7FD4E}"/>
              </a:ext>
            </a:extLst>
          </p:cNvPr>
          <p:cNvSpPr>
            <a:spLocks noGrp="1"/>
          </p:cNvSpPr>
          <p:nvPr>
            <p:ph type="title"/>
          </p:nvPr>
        </p:nvSpPr>
        <p:spPr/>
        <p:txBody>
          <a:bodyPr/>
          <a:lstStyle/>
          <a:p>
            <a:r>
              <a:rPr lang="en-US" dirty="0"/>
              <a:t>Modern strategy shifts approach</a:t>
            </a:r>
          </a:p>
        </p:txBody>
      </p:sp>
      <p:sp>
        <p:nvSpPr>
          <p:cNvPr id="3" name="Text Placeholder 2">
            <a:extLst>
              <a:ext uri="{FF2B5EF4-FFF2-40B4-BE49-F238E27FC236}">
                <a16:creationId xmlns:a16="http://schemas.microsoft.com/office/drawing/2014/main" id="{C540A344-7FC9-2DDC-088B-6B9D3B835751}"/>
              </a:ext>
            </a:extLst>
          </p:cNvPr>
          <p:cNvSpPr>
            <a:spLocks noGrp="1"/>
          </p:cNvSpPr>
          <p:nvPr>
            <p:ph type="body" idx="1"/>
          </p:nvPr>
        </p:nvSpPr>
        <p:spPr/>
        <p:txBody>
          <a:bodyPr/>
          <a:lstStyle/>
          <a:p>
            <a:r>
              <a:rPr lang="en-US" dirty="0">
                <a:solidFill>
                  <a:schemeClr val="accent2"/>
                </a:solidFill>
              </a:rPr>
              <a:t>Traditional strategy</a:t>
            </a:r>
          </a:p>
        </p:txBody>
      </p:sp>
      <p:sp>
        <p:nvSpPr>
          <p:cNvPr id="4" name="Content Placeholder 3">
            <a:extLst>
              <a:ext uri="{FF2B5EF4-FFF2-40B4-BE49-F238E27FC236}">
                <a16:creationId xmlns:a16="http://schemas.microsoft.com/office/drawing/2014/main" id="{C2321054-D916-91C2-4ADE-73784FF3A404}"/>
              </a:ext>
            </a:extLst>
          </p:cNvPr>
          <p:cNvSpPr>
            <a:spLocks noGrp="1"/>
          </p:cNvSpPr>
          <p:nvPr>
            <p:ph sz="half" idx="2"/>
          </p:nvPr>
        </p:nvSpPr>
        <p:spPr>
          <a:xfrm>
            <a:off x="304800" y="1989137"/>
            <a:ext cx="5676897" cy="2492990"/>
          </a:xfrm>
        </p:spPr>
        <p:txBody>
          <a:bodyPr>
            <a:spAutoFit/>
          </a:bodyPr>
          <a:lstStyle/>
          <a:p>
            <a:pPr marL="228600" indent="-228600">
              <a:buFont typeface="Arial" panose="020B0604020202020204" pitchFamily="34" charset="0"/>
              <a:buChar char="•"/>
            </a:pPr>
            <a:r>
              <a:rPr lang="en-US" dirty="0"/>
              <a:t>Heavy emphasis on perimeter security and alarms</a:t>
            </a:r>
          </a:p>
          <a:p>
            <a:pPr marL="228600" indent="-228600">
              <a:buFont typeface="Arial" panose="020B0604020202020204" pitchFamily="34" charset="0"/>
              <a:buChar char="•"/>
            </a:pPr>
            <a:r>
              <a:rPr lang="en-US" dirty="0"/>
              <a:t>Applications are deployed within the secured perimeter</a:t>
            </a:r>
          </a:p>
          <a:p>
            <a:pPr marL="457200" lvl="1" indent="-228600">
              <a:buFont typeface="Arial" panose="020B0604020202020204" pitchFamily="34" charset="0"/>
              <a:buChar char="•"/>
            </a:pPr>
            <a:r>
              <a:rPr lang="en-US" dirty="0"/>
              <a:t>“Security added at the end”</a:t>
            </a:r>
          </a:p>
          <a:p>
            <a:pPr marL="228600" indent="-228600">
              <a:buFont typeface="Arial" panose="020B0604020202020204" pitchFamily="34" charset="0"/>
              <a:buChar char="•"/>
            </a:pPr>
            <a:r>
              <a:rPr lang="en-US" dirty="0"/>
              <a:t>Centralized management</a:t>
            </a:r>
          </a:p>
        </p:txBody>
      </p:sp>
      <p:sp>
        <p:nvSpPr>
          <p:cNvPr id="5" name="Text Placeholder 4">
            <a:extLst>
              <a:ext uri="{FF2B5EF4-FFF2-40B4-BE49-F238E27FC236}">
                <a16:creationId xmlns:a16="http://schemas.microsoft.com/office/drawing/2014/main" id="{F17828E7-73FE-E82B-09C7-D9B43CC4BC0D}"/>
              </a:ext>
            </a:extLst>
          </p:cNvPr>
          <p:cNvSpPr>
            <a:spLocks noGrp="1"/>
          </p:cNvSpPr>
          <p:nvPr>
            <p:ph type="body" sz="quarter" idx="3"/>
          </p:nvPr>
        </p:nvSpPr>
        <p:spPr/>
        <p:txBody>
          <a:bodyPr/>
          <a:lstStyle/>
          <a:p>
            <a:r>
              <a:rPr lang="en-US" dirty="0">
                <a:solidFill>
                  <a:schemeClr val="accent2"/>
                </a:solidFill>
              </a:rPr>
              <a:t>Modern strategy</a:t>
            </a:r>
          </a:p>
        </p:txBody>
      </p:sp>
      <p:sp>
        <p:nvSpPr>
          <p:cNvPr id="6" name="Content Placeholder 5">
            <a:extLst>
              <a:ext uri="{FF2B5EF4-FFF2-40B4-BE49-F238E27FC236}">
                <a16:creationId xmlns:a16="http://schemas.microsoft.com/office/drawing/2014/main" id="{0411DF84-A879-E618-DD5F-D82EB7BC67ED}"/>
              </a:ext>
            </a:extLst>
          </p:cNvPr>
          <p:cNvSpPr>
            <a:spLocks noGrp="1"/>
          </p:cNvSpPr>
          <p:nvPr>
            <p:ph sz="quarter" idx="4"/>
          </p:nvPr>
        </p:nvSpPr>
        <p:spPr>
          <a:xfrm>
            <a:off x="6210303" y="1989137"/>
            <a:ext cx="5676896" cy="3453253"/>
          </a:xfrm>
        </p:spPr>
        <p:txBody>
          <a:bodyPr>
            <a:spAutoFit/>
          </a:bodyPr>
          <a:lstStyle/>
          <a:p>
            <a:pPr marL="228600" indent="-228600">
              <a:buFont typeface="Arial" panose="020B0604020202020204" pitchFamily="34" charset="0"/>
              <a:buChar char="•"/>
            </a:pPr>
            <a:r>
              <a:rPr lang="en-US" dirty="0"/>
              <a:t>Implement defense in depth</a:t>
            </a:r>
          </a:p>
          <a:p>
            <a:pPr marL="457200" lvl="1" indent="-228600">
              <a:buClr>
                <a:schemeClr val="tx1"/>
              </a:buClr>
              <a:buFont typeface="Arial" panose="020B0604020202020204" pitchFamily="34" charset="0"/>
              <a:buChar char="•"/>
            </a:pPr>
            <a:r>
              <a:rPr lang="en-US" b="1" dirty="0">
                <a:solidFill>
                  <a:schemeClr val="accent3"/>
                </a:solidFill>
              </a:rPr>
              <a:t>Secure each component </a:t>
            </a:r>
            <a:r>
              <a:rPr lang="en-US" dirty="0"/>
              <a:t>of the workload</a:t>
            </a:r>
          </a:p>
          <a:p>
            <a:pPr marL="228600" indent="-228600">
              <a:buFont typeface="Arial" panose="020B0604020202020204" pitchFamily="34" charset="0"/>
              <a:buChar char="•"/>
            </a:pPr>
            <a:r>
              <a:rPr lang="en-US" dirty="0"/>
              <a:t>Automate</a:t>
            </a:r>
          </a:p>
          <a:p>
            <a:pPr marL="457200" lvl="1" indent="-228600">
              <a:buFont typeface="Arial" panose="020B0604020202020204" pitchFamily="34" charset="0"/>
              <a:buChar char="•"/>
            </a:pPr>
            <a:r>
              <a:rPr lang="en-US" dirty="0"/>
              <a:t>Implement guardrails</a:t>
            </a:r>
          </a:p>
          <a:p>
            <a:pPr marL="457200" lvl="1" indent="-228600">
              <a:buFont typeface="Arial" panose="020B0604020202020204" pitchFamily="34" charset="0"/>
              <a:buChar char="•"/>
            </a:pPr>
            <a:r>
              <a:rPr lang="en-US" dirty="0"/>
              <a:t>Move validation to tooling</a:t>
            </a:r>
          </a:p>
          <a:p>
            <a:pPr marL="457200" lvl="1" indent="-228600">
              <a:buFont typeface="Arial" panose="020B0604020202020204" pitchFamily="34" charset="0"/>
              <a:buChar char="•"/>
            </a:pPr>
            <a:r>
              <a:rPr lang="en-US" dirty="0"/>
              <a:t>Automate remediation/notification</a:t>
            </a:r>
          </a:p>
          <a:p>
            <a:pPr marL="228600" indent="-228600">
              <a:buFont typeface="Arial" panose="020B0604020202020204" pitchFamily="34" charset="0"/>
              <a:buChar char="•"/>
            </a:pPr>
            <a:r>
              <a:rPr lang="en-US" dirty="0"/>
              <a:t>Build </a:t>
            </a:r>
            <a:r>
              <a:rPr lang="en-US" b="1" dirty="0">
                <a:solidFill>
                  <a:schemeClr val="accent3"/>
                </a:solidFill>
              </a:rPr>
              <a:t>strong feedback loops</a:t>
            </a:r>
            <a:r>
              <a:rPr lang="en-US" dirty="0"/>
              <a:t> from builders to security</a:t>
            </a:r>
          </a:p>
        </p:txBody>
      </p:sp>
    </p:spTree>
    <p:extLst>
      <p:ext uri="{BB962C8B-B14F-4D97-AF65-F5344CB8AC3E}">
        <p14:creationId xmlns:p14="http://schemas.microsoft.com/office/powerpoint/2010/main" val="68242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re:Inforce">
  <a:themeElements>
    <a:clrScheme name="Summits 2023">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reInforce_SpeakerTemplate_20230220.potx" id="{4B70E067-7A47-4AD0-B4C0-D350DE6DA391}" vid="{F8578C70-EDEE-47E6-AA9A-F81234B99E3D}"/>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reInforce_SpeakerTemplate_20230220</Template>
  <TotalTime>41</TotalTime>
  <Words>1425</Words>
  <Application>Microsoft Office PowerPoint</Application>
  <PresentationFormat>Widescreen</PresentationFormat>
  <Paragraphs>173</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Wingdings</vt:lpstr>
      <vt:lpstr>Amazon Ember Display</vt:lpstr>
      <vt:lpstr>Amazon Ember Mono</vt:lpstr>
      <vt:lpstr>Lucida Console</vt:lpstr>
      <vt:lpstr>Arial</vt:lpstr>
      <vt:lpstr>Amazon Ember Display Heavy</vt:lpstr>
      <vt:lpstr>Amazon Ember</vt:lpstr>
      <vt:lpstr>AWS re:Inforce</vt:lpstr>
      <vt:lpstr>Welcome slide</vt:lpstr>
      <vt:lpstr>Implementing governance and compliance for modern applications</vt:lpstr>
      <vt:lpstr>What is a modern application?</vt:lpstr>
      <vt:lpstr>Why build modern applications?</vt:lpstr>
      <vt:lpstr>Traditional technology consumption</vt:lpstr>
      <vt:lpstr>Cloud technology consumption </vt:lpstr>
      <vt:lpstr>Small pieces, loosely joined</vt:lpstr>
      <vt:lpstr>What’s the same? What’s different?</vt:lpstr>
      <vt:lpstr>Modern strategy shifts approach</vt:lpstr>
      <vt:lpstr>Our plan for today</vt:lpstr>
      <vt:lpstr>Let’s get started!</vt:lpstr>
      <vt:lpstr>Accessing workshop content</vt:lpstr>
      <vt:lpstr>Access AWS console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slide</dc:title>
  <dc:creator>Johnson, Brett [C]</dc:creator>
  <cp:lastModifiedBy>PRG User</cp:lastModifiedBy>
  <cp:revision>12</cp:revision>
  <dcterms:created xsi:type="dcterms:W3CDTF">2023-06-06T16:19:09Z</dcterms:created>
  <dcterms:modified xsi:type="dcterms:W3CDTF">2023-06-12T22:08:28Z</dcterms:modified>
</cp:coreProperties>
</file>